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18288000" cy="10287000"/>
  <p:notesSz cx="6858000" cy="9144000"/>
  <p:embeddedFontLst>
    <p:embeddedFont>
      <p:font typeface="Helvetica World" panose="020B0604020202020204" charset="-128"/>
      <p:regular r:id="rId37"/>
    </p:embeddedFont>
    <p:embeddedFont>
      <p:font typeface="Helvetica World Bold" panose="020B0604020202020204" charset="-128"/>
      <p:regular r:id="rId38"/>
    </p:embeddedFont>
    <p:embeddedFont>
      <p:font typeface="DM Sans" pitchFamily="2" charset="-18"/>
      <p:regular r:id="rId39"/>
    </p:embeddedFont>
    <p:embeddedFont>
      <p:font typeface="DM Sans Bold" panose="020B0604020202020204" charset="-18"/>
      <p:regular r:id="rId40"/>
    </p:embeddedFont>
    <p:embeddedFont>
      <p:font typeface="DM Sans Bold Italics" panose="020B0604020202020204" charset="-18"/>
      <p:regular r:id="rId41"/>
    </p:embeddedFont>
    <p:embeddedFont>
      <p:font typeface="DM Sans Italics" panose="020B0604020202020204" charset="-18"/>
      <p:regular r:id="rId42"/>
    </p:embeddedFont>
    <p:embeddedFont>
      <p:font typeface="Neue Montreal" panose="020B0604020202020204" charset="0"/>
      <p:regular r:id="rId43"/>
    </p:embeddedFont>
    <p:embeddedFont>
      <p:font typeface="Neue Montreal Bold" panose="020B0604020202020204" charset="0"/>
      <p:regular r:id="rId44"/>
    </p:embeddedFont>
    <p:embeddedFont>
      <p:font typeface="Poppins" panose="00000500000000000000" pitchFamily="2" charset="-18"/>
      <p:regular r:id="rId45"/>
    </p:embeddedFont>
    <p:embeddedFont>
      <p:font typeface="Poppins Bold" panose="020B0604020202020204" charset="-18"/>
      <p:regular r:id="rId46"/>
    </p:embeddedFont>
    <p:embeddedFont>
      <p:font typeface="Poppins Italics" panose="020B0604020202020204" charset="-18"/>
      <p:regular r:id="rId4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360" y="3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6.fntdata"/><Relationship Id="rId47" Type="http://schemas.openxmlformats.org/officeDocument/2006/relationships/font" Target="fonts/font11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7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20" Type="http://schemas.openxmlformats.org/officeDocument/2006/relationships/slide" Target="slides/slide19.xml"/><Relationship Id="rId41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6312"/>
            <a:ext cx="18288000" cy="10393309"/>
          </a:xfrm>
          <a:custGeom>
            <a:avLst/>
            <a:gdLst/>
            <a:ahLst/>
            <a:cxnLst/>
            <a:rect l="l" t="t" r="r" b="b"/>
            <a:pathLst>
              <a:path w="18782965" h="12514150">
                <a:moveTo>
                  <a:pt x="0" y="0"/>
                </a:moveTo>
                <a:lnTo>
                  <a:pt x="18782965" y="0"/>
                </a:lnTo>
                <a:lnTo>
                  <a:pt x="18782965" y="12514150"/>
                </a:lnTo>
                <a:lnTo>
                  <a:pt x="0" y="125141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7000"/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6554006" cy="368662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554006" cy="3686628"/>
            </a:xfrm>
            <a:custGeom>
              <a:avLst/>
              <a:gdLst/>
              <a:ahLst/>
              <a:cxnLst/>
              <a:rect l="l" t="t" r="r" b="b"/>
              <a:pathLst>
                <a:path w="6554006" h="3686628">
                  <a:moveTo>
                    <a:pt x="10583" y="0"/>
                  </a:moveTo>
                  <a:lnTo>
                    <a:pt x="6543423" y="0"/>
                  </a:lnTo>
                  <a:cubicBezTo>
                    <a:pt x="6546230" y="0"/>
                    <a:pt x="6548922" y="1115"/>
                    <a:pt x="6550906" y="3100"/>
                  </a:cubicBezTo>
                  <a:cubicBezTo>
                    <a:pt x="6552891" y="5085"/>
                    <a:pt x="6554006" y="7776"/>
                    <a:pt x="6554006" y="10583"/>
                  </a:cubicBezTo>
                  <a:lnTo>
                    <a:pt x="6554006" y="3676045"/>
                  </a:lnTo>
                  <a:cubicBezTo>
                    <a:pt x="6554006" y="3678852"/>
                    <a:pt x="6552891" y="3681544"/>
                    <a:pt x="6550906" y="3683529"/>
                  </a:cubicBezTo>
                  <a:cubicBezTo>
                    <a:pt x="6548922" y="3685513"/>
                    <a:pt x="6546230" y="3686628"/>
                    <a:pt x="6543423" y="3686628"/>
                  </a:cubicBezTo>
                  <a:lnTo>
                    <a:pt x="10583" y="3686628"/>
                  </a:lnTo>
                  <a:cubicBezTo>
                    <a:pt x="7776" y="3686628"/>
                    <a:pt x="5085" y="3685513"/>
                    <a:pt x="3100" y="3683529"/>
                  </a:cubicBezTo>
                  <a:cubicBezTo>
                    <a:pt x="1115" y="3681544"/>
                    <a:pt x="0" y="3678852"/>
                    <a:pt x="0" y="3676045"/>
                  </a:cubicBezTo>
                  <a:lnTo>
                    <a:pt x="0" y="10583"/>
                  </a:lnTo>
                  <a:cubicBezTo>
                    <a:pt x="0" y="7776"/>
                    <a:pt x="1115" y="5085"/>
                    <a:pt x="3100" y="3100"/>
                  </a:cubicBezTo>
                  <a:cubicBezTo>
                    <a:pt x="5085" y="1115"/>
                    <a:pt x="7776" y="0"/>
                    <a:pt x="1058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33350" cap="rnd">
              <a:solidFill>
                <a:srgbClr val="75B461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6554006" cy="37247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3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-126415"/>
            <a:ext cx="3870769" cy="3029548"/>
          </a:xfrm>
          <a:custGeom>
            <a:avLst/>
            <a:gdLst/>
            <a:ahLst/>
            <a:cxnLst/>
            <a:rect l="l" t="t" r="r" b="b"/>
            <a:pathLst>
              <a:path w="3870769" h="3029548">
                <a:moveTo>
                  <a:pt x="0" y="0"/>
                </a:moveTo>
                <a:lnTo>
                  <a:pt x="3870769" y="0"/>
                </a:lnTo>
                <a:lnTo>
                  <a:pt x="3870769" y="3029547"/>
                </a:lnTo>
                <a:lnTo>
                  <a:pt x="0" y="30295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7767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7259300" y="9057085"/>
            <a:ext cx="816322" cy="973785"/>
          </a:xfrm>
          <a:custGeom>
            <a:avLst/>
            <a:gdLst/>
            <a:ahLst/>
            <a:cxnLst/>
            <a:rect l="l" t="t" r="r" b="b"/>
            <a:pathLst>
              <a:path w="816322" h="973785">
                <a:moveTo>
                  <a:pt x="0" y="0"/>
                </a:moveTo>
                <a:lnTo>
                  <a:pt x="816322" y="0"/>
                </a:lnTo>
                <a:lnTo>
                  <a:pt x="816322" y="973785"/>
                </a:lnTo>
                <a:lnTo>
                  <a:pt x="0" y="9737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-1898374" y="1283536"/>
            <a:ext cx="22084748" cy="3859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096"/>
              </a:lnSpc>
            </a:pPr>
            <a:r>
              <a:rPr lang="en-US" sz="10782" b="1">
                <a:solidFill>
                  <a:srgbClr val="111111"/>
                </a:solidFill>
                <a:latin typeface="Poppins Bold"/>
                <a:ea typeface="Poppins Bold"/>
                <a:cs typeface="Poppins Bold"/>
                <a:sym typeface="Poppins Bold"/>
              </a:rPr>
              <a:t>SPOTKANIE</a:t>
            </a:r>
          </a:p>
          <a:p>
            <a:pPr marL="0" lvl="0" indent="0" algn="ctr">
              <a:lnSpc>
                <a:spcPts val="15096"/>
              </a:lnSpc>
              <a:spcBef>
                <a:spcPct val="0"/>
              </a:spcBef>
            </a:pPr>
            <a:endParaRPr lang="en-US" sz="10782" b="1">
              <a:solidFill>
                <a:srgbClr val="11111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01087" y="2741207"/>
            <a:ext cx="16685825" cy="51357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94"/>
              </a:lnSpc>
            </a:pPr>
            <a:endParaRPr/>
          </a:p>
          <a:p>
            <a:pPr marL="0" lvl="0" indent="0" algn="ctr">
              <a:lnSpc>
                <a:spcPts val="8094"/>
              </a:lnSpc>
              <a:spcBef>
                <a:spcPct val="0"/>
              </a:spcBef>
            </a:pPr>
            <a:r>
              <a:rPr lang="en-US" sz="5781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DOTYCZĄC</a:t>
            </a:r>
            <a:r>
              <a:rPr lang="en-US" sz="5781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 TRUDNEJ SYTUACJI FINANSOWEJ GMINY </a:t>
            </a:r>
          </a:p>
          <a:p>
            <a:pPr marL="0" lvl="0" indent="0" algn="ctr">
              <a:lnSpc>
                <a:spcPts val="8094"/>
              </a:lnSpc>
              <a:spcBef>
                <a:spcPct val="0"/>
              </a:spcBef>
            </a:pPr>
            <a:r>
              <a:rPr lang="en-US" sz="5781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ORAZ </a:t>
            </a:r>
          </a:p>
          <a:p>
            <a:pPr marL="0" lvl="0" indent="0" algn="ctr">
              <a:lnSpc>
                <a:spcPts val="8094"/>
              </a:lnSpc>
              <a:spcBef>
                <a:spcPct val="0"/>
              </a:spcBef>
            </a:pPr>
            <a:r>
              <a:rPr lang="en-US" sz="5781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PLANOWANEJ REORGANIZACJI OŚWIATY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826333" y="363790"/>
            <a:ext cx="4778905" cy="361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89"/>
              </a:lnSpc>
            </a:pPr>
            <a:r>
              <a:rPr lang="en-US" sz="22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Krupski Młyn, 1 grudnia 2025 r.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12494" y="8826110"/>
            <a:ext cx="17463012" cy="1008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29"/>
              </a:lnSpc>
            </a:pPr>
            <a:r>
              <a:rPr lang="en-US" sz="3099" i="1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Uczestnicząc w spotkaniu, </a:t>
            </a:r>
            <a:r>
              <a:rPr lang="en-US" sz="3099" b="1" i="1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wyrażają Państwo zgodę </a:t>
            </a:r>
            <a:r>
              <a:rPr lang="en-US" sz="3099" i="1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na nagrywanie</a:t>
            </a:r>
          </a:p>
          <a:p>
            <a:pPr algn="ctr">
              <a:lnSpc>
                <a:spcPts val="4029"/>
              </a:lnSpc>
            </a:pPr>
            <a:r>
              <a:rPr lang="en-US" sz="3099" i="1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 oraz wykorzystanie nagrania w celu udostępniania materiału mieszkańcom.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5650464" cy="10287000"/>
          </a:xfrm>
          <a:custGeom>
            <a:avLst/>
            <a:gdLst/>
            <a:ahLst/>
            <a:cxnLst/>
            <a:rect l="l" t="t" r="r" b="b"/>
            <a:pathLst>
              <a:path w="5650464" h="10287000">
                <a:moveTo>
                  <a:pt x="0" y="0"/>
                </a:moveTo>
                <a:lnTo>
                  <a:pt x="5650464" y="0"/>
                </a:lnTo>
                <a:lnTo>
                  <a:pt x="565046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189" r="-17181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6554006" cy="368662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554006" cy="3686628"/>
            </a:xfrm>
            <a:custGeom>
              <a:avLst/>
              <a:gdLst/>
              <a:ahLst/>
              <a:cxnLst/>
              <a:rect l="l" t="t" r="r" b="b"/>
              <a:pathLst>
                <a:path w="6554006" h="3686628">
                  <a:moveTo>
                    <a:pt x="10583" y="0"/>
                  </a:moveTo>
                  <a:lnTo>
                    <a:pt x="6543423" y="0"/>
                  </a:lnTo>
                  <a:cubicBezTo>
                    <a:pt x="6546230" y="0"/>
                    <a:pt x="6548922" y="1115"/>
                    <a:pt x="6550906" y="3100"/>
                  </a:cubicBezTo>
                  <a:cubicBezTo>
                    <a:pt x="6552891" y="5085"/>
                    <a:pt x="6554006" y="7776"/>
                    <a:pt x="6554006" y="10583"/>
                  </a:cubicBezTo>
                  <a:lnTo>
                    <a:pt x="6554006" y="3676045"/>
                  </a:lnTo>
                  <a:cubicBezTo>
                    <a:pt x="6554006" y="3678852"/>
                    <a:pt x="6552891" y="3681544"/>
                    <a:pt x="6550906" y="3683529"/>
                  </a:cubicBezTo>
                  <a:cubicBezTo>
                    <a:pt x="6548922" y="3685513"/>
                    <a:pt x="6546230" y="3686628"/>
                    <a:pt x="6543423" y="3686628"/>
                  </a:cubicBezTo>
                  <a:lnTo>
                    <a:pt x="10583" y="3686628"/>
                  </a:lnTo>
                  <a:cubicBezTo>
                    <a:pt x="7776" y="3686628"/>
                    <a:pt x="5085" y="3685513"/>
                    <a:pt x="3100" y="3683529"/>
                  </a:cubicBezTo>
                  <a:cubicBezTo>
                    <a:pt x="1115" y="3681544"/>
                    <a:pt x="0" y="3678852"/>
                    <a:pt x="0" y="3676045"/>
                  </a:cubicBezTo>
                  <a:lnTo>
                    <a:pt x="0" y="10583"/>
                  </a:lnTo>
                  <a:cubicBezTo>
                    <a:pt x="0" y="7776"/>
                    <a:pt x="1115" y="5085"/>
                    <a:pt x="3100" y="3100"/>
                  </a:cubicBezTo>
                  <a:cubicBezTo>
                    <a:pt x="5085" y="1115"/>
                    <a:pt x="7776" y="0"/>
                    <a:pt x="1058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33350" cap="rnd">
              <a:solidFill>
                <a:srgbClr val="75B461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6554006" cy="37247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3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402952" y="928785"/>
            <a:ext cx="15710064" cy="3280852"/>
            <a:chOff x="0" y="0"/>
            <a:chExt cx="20946752" cy="4374470"/>
          </a:xfrm>
        </p:grpSpPr>
        <p:sp>
          <p:nvSpPr>
            <p:cNvPr id="7" name="TextBox 7"/>
            <p:cNvSpPr txBox="1"/>
            <p:nvPr/>
          </p:nvSpPr>
          <p:spPr>
            <a:xfrm>
              <a:off x="0" y="3350347"/>
              <a:ext cx="20946752" cy="5730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20"/>
                </a:lnSpc>
              </a:pPr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0"/>
              <a:ext cx="20946752" cy="15764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9309"/>
                </a:lnSpc>
                <a:spcBef>
                  <a:spcPct val="0"/>
                </a:spcBef>
              </a:pPr>
              <a:r>
                <a:rPr lang="en-US" sz="7757" b="1">
                  <a:solidFill>
                    <a:srgbClr val="111111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PORZĄDEK SPOTKANIA:</a:t>
              </a:r>
            </a:p>
          </p:txBody>
        </p:sp>
      </p:grpSp>
      <p:sp>
        <p:nvSpPr>
          <p:cNvPr id="9" name="AutoShape 9"/>
          <p:cNvSpPr/>
          <p:nvPr/>
        </p:nvSpPr>
        <p:spPr>
          <a:xfrm>
            <a:off x="8993589" y="2569211"/>
            <a:ext cx="649224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TextBox 10"/>
          <p:cNvSpPr txBox="1"/>
          <p:nvPr/>
        </p:nvSpPr>
        <p:spPr>
          <a:xfrm>
            <a:off x="5650464" y="3609458"/>
            <a:ext cx="12067977" cy="5502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75237" lvl="1" indent="-337618" algn="ctr">
              <a:lnSpc>
                <a:spcPts val="4378"/>
              </a:lnSpc>
              <a:buFont typeface="Arial"/>
              <a:buChar char="•"/>
            </a:pPr>
            <a:r>
              <a:rPr lang="en-US" sz="3127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Blok 1 </a:t>
            </a:r>
            <a:r>
              <a:rPr lang="en-US" sz="3127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: Przedstawienie sytuacji finansowej Gminy Krupski Młyn</a:t>
            </a:r>
          </a:p>
          <a:p>
            <a:pPr algn="ctr">
              <a:lnSpc>
                <a:spcPts val="4378"/>
              </a:lnSpc>
            </a:pPr>
            <a:endParaRPr lang="en-US" sz="3127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675237" lvl="1" indent="-337618" algn="l">
              <a:lnSpc>
                <a:spcPts val="4378"/>
              </a:lnSpc>
              <a:buFont typeface="Arial"/>
              <a:buChar char="•"/>
            </a:pPr>
            <a:r>
              <a:rPr lang="en-US" sz="3127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Blok 2</a:t>
            </a:r>
            <a:r>
              <a:rPr lang="en-US" sz="3127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: Planowana reorganizacja oświaty</a:t>
            </a:r>
          </a:p>
          <a:p>
            <a:pPr algn="l">
              <a:lnSpc>
                <a:spcPts val="4378"/>
              </a:lnSpc>
            </a:pPr>
            <a:endParaRPr lang="en-US" sz="3127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l">
              <a:lnSpc>
                <a:spcPts val="4378"/>
              </a:lnSpc>
            </a:pPr>
            <a:r>
              <a:rPr lang="en-US" sz="3127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      Wystąpienie i oświadczenie Wójta</a:t>
            </a:r>
          </a:p>
          <a:p>
            <a:pPr algn="l">
              <a:lnSpc>
                <a:spcPts val="4378"/>
              </a:lnSpc>
            </a:pPr>
            <a:endParaRPr lang="en-US" sz="3127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675237" lvl="1" indent="-337618" algn="l">
              <a:lnSpc>
                <a:spcPts val="4378"/>
              </a:lnSpc>
              <a:buFont typeface="Arial"/>
              <a:buChar char="•"/>
            </a:pPr>
            <a:r>
              <a:rPr lang="en-US" sz="3127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Blok 3</a:t>
            </a:r>
            <a:r>
              <a:rPr lang="en-US" sz="3127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: Otwarte pytania i odpowiedzi</a:t>
            </a:r>
          </a:p>
          <a:p>
            <a:pPr algn="l">
              <a:lnSpc>
                <a:spcPts val="4378"/>
              </a:lnSpc>
            </a:pPr>
            <a:r>
              <a:rPr lang="en-US" sz="3127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      </a:t>
            </a:r>
          </a:p>
          <a:p>
            <a:pPr algn="l">
              <a:lnSpc>
                <a:spcPts val="4378"/>
              </a:lnSpc>
            </a:pPr>
            <a:endParaRPr lang="en-US" sz="3127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l">
              <a:lnSpc>
                <a:spcPts val="4378"/>
              </a:lnSpc>
            </a:pPr>
            <a:endParaRPr lang="en-US" sz="3127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024237" y="9083425"/>
            <a:ext cx="17463012" cy="816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9"/>
              </a:lnSpc>
            </a:pPr>
            <a:r>
              <a:rPr lang="en-US" sz="2499" i="1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Uczestnicząc w spotkaniu, </a:t>
            </a:r>
            <a:r>
              <a:rPr lang="en-US" sz="2499" b="1" i="1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wyrażają Państwo zgodę </a:t>
            </a:r>
            <a:r>
              <a:rPr lang="en-US" sz="2499" i="1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na nagrywanie</a:t>
            </a:r>
          </a:p>
          <a:p>
            <a:pPr algn="l">
              <a:lnSpc>
                <a:spcPts val="3249"/>
              </a:lnSpc>
            </a:pPr>
            <a:r>
              <a:rPr lang="en-US" sz="2499" i="1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 oraz wykorzystanie nagrania w celu udostępniania materiału mieszkańcom.</a:t>
            </a:r>
          </a:p>
        </p:txBody>
      </p:sp>
      <p:sp>
        <p:nvSpPr>
          <p:cNvPr id="12" name="Freeform 12"/>
          <p:cNvSpPr/>
          <p:nvPr/>
        </p:nvSpPr>
        <p:spPr>
          <a:xfrm>
            <a:off x="17369913" y="9258300"/>
            <a:ext cx="647643" cy="772570"/>
          </a:xfrm>
          <a:custGeom>
            <a:avLst/>
            <a:gdLst/>
            <a:ahLst/>
            <a:cxnLst/>
            <a:rect l="l" t="t" r="r" b="b"/>
            <a:pathLst>
              <a:path w="647643" h="772570">
                <a:moveTo>
                  <a:pt x="0" y="0"/>
                </a:moveTo>
                <a:lnTo>
                  <a:pt x="647644" y="0"/>
                </a:lnTo>
                <a:lnTo>
                  <a:pt x="647644" y="772570"/>
                </a:lnTo>
                <a:lnTo>
                  <a:pt x="0" y="7725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6554006" cy="36866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554006" cy="3686628"/>
            </a:xfrm>
            <a:custGeom>
              <a:avLst/>
              <a:gdLst/>
              <a:ahLst/>
              <a:cxnLst/>
              <a:rect l="l" t="t" r="r" b="b"/>
              <a:pathLst>
                <a:path w="6554006" h="3686628">
                  <a:moveTo>
                    <a:pt x="10583" y="0"/>
                  </a:moveTo>
                  <a:lnTo>
                    <a:pt x="6543423" y="0"/>
                  </a:lnTo>
                  <a:cubicBezTo>
                    <a:pt x="6546230" y="0"/>
                    <a:pt x="6548922" y="1115"/>
                    <a:pt x="6550906" y="3100"/>
                  </a:cubicBezTo>
                  <a:cubicBezTo>
                    <a:pt x="6552891" y="5085"/>
                    <a:pt x="6554006" y="7776"/>
                    <a:pt x="6554006" y="10583"/>
                  </a:cubicBezTo>
                  <a:lnTo>
                    <a:pt x="6554006" y="3676045"/>
                  </a:lnTo>
                  <a:cubicBezTo>
                    <a:pt x="6554006" y="3678852"/>
                    <a:pt x="6552891" y="3681544"/>
                    <a:pt x="6550906" y="3683529"/>
                  </a:cubicBezTo>
                  <a:cubicBezTo>
                    <a:pt x="6548922" y="3685513"/>
                    <a:pt x="6546230" y="3686628"/>
                    <a:pt x="6543423" y="3686628"/>
                  </a:cubicBezTo>
                  <a:lnTo>
                    <a:pt x="10583" y="3686628"/>
                  </a:lnTo>
                  <a:cubicBezTo>
                    <a:pt x="7776" y="3686628"/>
                    <a:pt x="5085" y="3685513"/>
                    <a:pt x="3100" y="3683529"/>
                  </a:cubicBezTo>
                  <a:cubicBezTo>
                    <a:pt x="1115" y="3681544"/>
                    <a:pt x="0" y="3678852"/>
                    <a:pt x="0" y="3676045"/>
                  </a:cubicBezTo>
                  <a:lnTo>
                    <a:pt x="0" y="10583"/>
                  </a:lnTo>
                  <a:cubicBezTo>
                    <a:pt x="0" y="7776"/>
                    <a:pt x="1115" y="5085"/>
                    <a:pt x="3100" y="3100"/>
                  </a:cubicBezTo>
                  <a:cubicBezTo>
                    <a:pt x="5085" y="1115"/>
                    <a:pt x="7776" y="0"/>
                    <a:pt x="1058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33350" cap="rnd">
              <a:solidFill>
                <a:srgbClr val="75B461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6554006" cy="37247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3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8412404">
            <a:off x="5808682" y="6172200"/>
            <a:ext cx="8075295" cy="8229600"/>
          </a:xfrm>
          <a:custGeom>
            <a:avLst/>
            <a:gdLst/>
            <a:ahLst/>
            <a:cxnLst/>
            <a:rect l="l" t="t" r="r" b="b"/>
            <a:pathLst>
              <a:path w="8075295" h="8229600">
                <a:moveTo>
                  <a:pt x="0" y="0"/>
                </a:moveTo>
                <a:lnTo>
                  <a:pt x="8075295" y="0"/>
                </a:lnTo>
                <a:lnTo>
                  <a:pt x="807529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7000"/>
            </a:blip>
            <a:stretch>
              <a:fillRect/>
            </a:stretch>
          </a:blipFill>
        </p:spPr>
      </p:sp>
      <p:sp>
        <p:nvSpPr>
          <p:cNvPr id="6" name="AutoShape 6"/>
          <p:cNvSpPr/>
          <p:nvPr/>
        </p:nvSpPr>
        <p:spPr>
          <a:xfrm flipV="1">
            <a:off x="12879562" y="3751089"/>
            <a:ext cx="0" cy="4272659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7" name="Group 7"/>
          <p:cNvGrpSpPr/>
          <p:nvPr/>
        </p:nvGrpSpPr>
        <p:grpSpPr>
          <a:xfrm>
            <a:off x="1808753" y="1155115"/>
            <a:ext cx="16730267" cy="3702050"/>
            <a:chOff x="0" y="0"/>
            <a:chExt cx="22307023" cy="4936067"/>
          </a:xfrm>
        </p:grpSpPr>
        <p:sp>
          <p:nvSpPr>
            <p:cNvPr id="8" name="TextBox 8"/>
            <p:cNvSpPr txBox="1"/>
            <p:nvPr/>
          </p:nvSpPr>
          <p:spPr>
            <a:xfrm>
              <a:off x="0" y="-57150"/>
              <a:ext cx="22307023" cy="36385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080"/>
                </a:lnSpc>
              </a:pPr>
              <a:r>
                <a:rPr lang="en-US" sz="5900" b="1">
                  <a:solidFill>
                    <a:srgbClr val="332C6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NASZA GMINA W TRUDNYM MOMENCIE</a:t>
              </a:r>
            </a:p>
            <a:p>
              <a:pPr algn="l">
                <a:lnSpc>
                  <a:spcPts val="7080"/>
                </a:lnSpc>
              </a:pPr>
              <a:endParaRPr lang="en-US" sz="5900" b="1">
                <a:solidFill>
                  <a:srgbClr val="332C60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  <a:p>
              <a:pPr algn="l">
                <a:lnSpc>
                  <a:spcPts val="7080"/>
                </a:lnSpc>
                <a:spcBef>
                  <a:spcPct val="0"/>
                </a:spcBef>
              </a:pPr>
              <a:endParaRPr lang="en-US" sz="5900" b="1">
                <a:solidFill>
                  <a:srgbClr val="332C60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4259792"/>
              <a:ext cx="22307023" cy="6762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7369913" y="9258300"/>
            <a:ext cx="647643" cy="772570"/>
          </a:xfrm>
          <a:custGeom>
            <a:avLst/>
            <a:gdLst/>
            <a:ahLst/>
            <a:cxnLst/>
            <a:rect l="l" t="t" r="r" b="b"/>
            <a:pathLst>
              <a:path w="647643" h="772570">
                <a:moveTo>
                  <a:pt x="0" y="0"/>
                </a:moveTo>
                <a:lnTo>
                  <a:pt x="647644" y="0"/>
                </a:lnTo>
                <a:lnTo>
                  <a:pt x="647644" y="772570"/>
                </a:lnTo>
                <a:lnTo>
                  <a:pt x="0" y="7725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>
            <a:off x="902283" y="2314820"/>
            <a:ext cx="16230600" cy="47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Freeform 12"/>
          <p:cNvSpPr/>
          <p:nvPr/>
        </p:nvSpPr>
        <p:spPr>
          <a:xfrm>
            <a:off x="-171978" y="198479"/>
            <a:ext cx="1980731" cy="1660443"/>
          </a:xfrm>
          <a:custGeom>
            <a:avLst/>
            <a:gdLst/>
            <a:ahLst/>
            <a:cxnLst/>
            <a:rect l="l" t="t" r="r" b="b"/>
            <a:pathLst>
              <a:path w="1980731" h="1660443">
                <a:moveTo>
                  <a:pt x="0" y="0"/>
                </a:moveTo>
                <a:lnTo>
                  <a:pt x="1980731" y="0"/>
                </a:lnTo>
                <a:lnTo>
                  <a:pt x="1980731" y="1660442"/>
                </a:lnTo>
                <a:lnTo>
                  <a:pt x="0" y="16604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538235" y="3570143"/>
            <a:ext cx="12169123" cy="5391230"/>
            <a:chOff x="0" y="0"/>
            <a:chExt cx="16225498" cy="7188307"/>
          </a:xfrm>
        </p:grpSpPr>
        <p:sp>
          <p:nvSpPr>
            <p:cNvPr id="14" name="TextBox 14"/>
            <p:cNvSpPr txBox="1"/>
            <p:nvPr/>
          </p:nvSpPr>
          <p:spPr>
            <a:xfrm>
              <a:off x="0" y="0"/>
              <a:ext cx="16225498" cy="29319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28"/>
                </a:lnSpc>
              </a:pPr>
              <a:r>
                <a:rPr lang="en-US" sz="3606" b="1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Gmina działa jak dom. </a:t>
              </a:r>
            </a:p>
            <a:p>
              <a:pPr algn="ctr">
                <a:lnSpc>
                  <a:spcPts val="4328"/>
                </a:lnSpc>
              </a:pPr>
              <a:r>
                <a:rPr lang="en-US" sz="3606" b="1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Jeśli w domu brakuje pieniędzy nie kupujemy nowego samochodu. </a:t>
              </a:r>
            </a:p>
            <a:p>
              <a:pPr marL="0" lvl="0" indent="0" algn="ctr">
                <a:lnSpc>
                  <a:spcPts val="4328"/>
                </a:lnSpc>
                <a:spcBef>
                  <a:spcPct val="0"/>
                </a:spcBef>
              </a:pPr>
              <a:endParaRPr lang="en-US" sz="3606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3694486"/>
              <a:ext cx="16225498" cy="33341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667452" lvl="1" indent="-333726" algn="l">
                <a:lnSpc>
                  <a:spcPts val="4328"/>
                </a:lnSpc>
                <a:buFont typeface="Arial"/>
                <a:buChar char="•"/>
              </a:pPr>
              <a:r>
                <a:rPr lang="en-US" sz="3091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nie możemy utrzymywać wszystkiego w obecnym kształcie</a:t>
              </a:r>
            </a:p>
            <a:p>
              <a:pPr marL="667452" lvl="1" indent="-333726" algn="l">
                <a:lnSpc>
                  <a:spcPts val="4328"/>
                </a:lnSpc>
                <a:buFont typeface="Arial"/>
                <a:buChar char="•"/>
              </a:pPr>
              <a:r>
                <a:rPr lang="en-US" sz="3091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musimy zdecydować co jest najważniejsze</a:t>
              </a:r>
            </a:p>
            <a:p>
              <a:pPr marL="667452" lvl="1" indent="-333726" algn="l">
                <a:lnSpc>
                  <a:spcPts val="4328"/>
                </a:lnSpc>
                <a:buFont typeface="Arial"/>
                <a:buChar char="•"/>
              </a:pPr>
              <a:r>
                <a:rPr lang="en-US" sz="3091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wydatki rosną szybciej niż dochody </a:t>
              </a:r>
            </a:p>
            <a:p>
              <a:pPr algn="l">
                <a:lnSpc>
                  <a:spcPts val="3606"/>
                </a:lnSpc>
              </a:pPr>
              <a:endParaRPr lang="en-US" sz="309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algn="l">
                <a:lnSpc>
                  <a:spcPts val="3606"/>
                </a:lnSpc>
              </a:pPr>
              <a:endParaRPr lang="en-US" sz="309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2876306" y="4809540"/>
            <a:ext cx="5141251" cy="173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Nie jesteśmy tu, żeby straszyć. Jesteśmy tu, żeby rozmawiać szczerze o sytuacji i szukać rozwiązań.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699670" y="101040"/>
            <a:ext cx="4975948" cy="340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7"/>
              </a:lnSpc>
              <a:spcBef>
                <a:spcPct val="0"/>
              </a:spcBef>
            </a:pPr>
            <a:r>
              <a:rPr lang="en-US" sz="2139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BLOK I - Sytuacja finansowa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8412404">
            <a:off x="6138945" y="7548999"/>
            <a:ext cx="6887166" cy="7018768"/>
          </a:xfrm>
          <a:custGeom>
            <a:avLst/>
            <a:gdLst/>
            <a:ahLst/>
            <a:cxnLst/>
            <a:rect l="l" t="t" r="r" b="b"/>
            <a:pathLst>
              <a:path w="6887166" h="7018768">
                <a:moveTo>
                  <a:pt x="0" y="0"/>
                </a:moveTo>
                <a:lnTo>
                  <a:pt x="6887166" y="0"/>
                </a:lnTo>
                <a:lnTo>
                  <a:pt x="6887166" y="7018768"/>
                </a:lnTo>
                <a:lnTo>
                  <a:pt x="0" y="70187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9000"/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6554006" cy="368662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554006" cy="3686628"/>
            </a:xfrm>
            <a:custGeom>
              <a:avLst/>
              <a:gdLst/>
              <a:ahLst/>
              <a:cxnLst/>
              <a:rect l="l" t="t" r="r" b="b"/>
              <a:pathLst>
                <a:path w="6554006" h="3686628">
                  <a:moveTo>
                    <a:pt x="10583" y="0"/>
                  </a:moveTo>
                  <a:lnTo>
                    <a:pt x="6543423" y="0"/>
                  </a:lnTo>
                  <a:cubicBezTo>
                    <a:pt x="6546230" y="0"/>
                    <a:pt x="6548922" y="1115"/>
                    <a:pt x="6550906" y="3100"/>
                  </a:cubicBezTo>
                  <a:cubicBezTo>
                    <a:pt x="6552891" y="5085"/>
                    <a:pt x="6554006" y="7776"/>
                    <a:pt x="6554006" y="10583"/>
                  </a:cubicBezTo>
                  <a:lnTo>
                    <a:pt x="6554006" y="3676045"/>
                  </a:lnTo>
                  <a:cubicBezTo>
                    <a:pt x="6554006" y="3678852"/>
                    <a:pt x="6552891" y="3681544"/>
                    <a:pt x="6550906" y="3683529"/>
                  </a:cubicBezTo>
                  <a:cubicBezTo>
                    <a:pt x="6548922" y="3685513"/>
                    <a:pt x="6546230" y="3686628"/>
                    <a:pt x="6543423" y="3686628"/>
                  </a:cubicBezTo>
                  <a:lnTo>
                    <a:pt x="10583" y="3686628"/>
                  </a:lnTo>
                  <a:cubicBezTo>
                    <a:pt x="7776" y="3686628"/>
                    <a:pt x="5085" y="3685513"/>
                    <a:pt x="3100" y="3683529"/>
                  </a:cubicBezTo>
                  <a:cubicBezTo>
                    <a:pt x="1115" y="3681544"/>
                    <a:pt x="0" y="3678852"/>
                    <a:pt x="0" y="3676045"/>
                  </a:cubicBezTo>
                  <a:lnTo>
                    <a:pt x="0" y="10583"/>
                  </a:lnTo>
                  <a:cubicBezTo>
                    <a:pt x="0" y="7776"/>
                    <a:pt x="1115" y="5085"/>
                    <a:pt x="3100" y="3100"/>
                  </a:cubicBezTo>
                  <a:cubicBezTo>
                    <a:pt x="5085" y="1115"/>
                    <a:pt x="7776" y="0"/>
                    <a:pt x="1058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33350" cap="rnd">
              <a:solidFill>
                <a:srgbClr val="75B461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6554006" cy="37247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3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316798" y="8724968"/>
            <a:ext cx="7387947" cy="688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11"/>
              </a:lnSpc>
            </a:pPr>
            <a:r>
              <a:rPr lang="en-US" sz="2085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Szacowane </a:t>
            </a:r>
            <a:r>
              <a:rPr lang="en-US" sz="2085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dochody z tytułu podatków i opłat lokalnych</a:t>
            </a:r>
            <a:r>
              <a:rPr lang="en-US" sz="2085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na 2026 rok to</a:t>
            </a:r>
            <a:r>
              <a:rPr lang="en-US" sz="2085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7 000 000 zł</a:t>
            </a:r>
          </a:p>
        </p:txBody>
      </p:sp>
      <p:sp>
        <p:nvSpPr>
          <p:cNvPr id="7" name="Freeform 7"/>
          <p:cNvSpPr/>
          <p:nvPr/>
        </p:nvSpPr>
        <p:spPr>
          <a:xfrm>
            <a:off x="17369913" y="9258300"/>
            <a:ext cx="647643" cy="772570"/>
          </a:xfrm>
          <a:custGeom>
            <a:avLst/>
            <a:gdLst/>
            <a:ahLst/>
            <a:cxnLst/>
            <a:rect l="l" t="t" r="r" b="b"/>
            <a:pathLst>
              <a:path w="647643" h="772570">
                <a:moveTo>
                  <a:pt x="0" y="0"/>
                </a:moveTo>
                <a:lnTo>
                  <a:pt x="647644" y="0"/>
                </a:lnTo>
                <a:lnTo>
                  <a:pt x="647644" y="772570"/>
                </a:lnTo>
                <a:lnTo>
                  <a:pt x="0" y="7725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68090" y="198479"/>
            <a:ext cx="1980731" cy="1660443"/>
          </a:xfrm>
          <a:custGeom>
            <a:avLst/>
            <a:gdLst/>
            <a:ahLst/>
            <a:cxnLst/>
            <a:rect l="l" t="t" r="r" b="b"/>
            <a:pathLst>
              <a:path w="1980731" h="1660443">
                <a:moveTo>
                  <a:pt x="0" y="0"/>
                </a:moveTo>
                <a:lnTo>
                  <a:pt x="1980731" y="0"/>
                </a:lnTo>
                <a:lnTo>
                  <a:pt x="1980731" y="1660442"/>
                </a:lnTo>
                <a:lnTo>
                  <a:pt x="0" y="16604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3666351" y="554643"/>
            <a:ext cx="16730267" cy="1911350"/>
            <a:chOff x="0" y="0"/>
            <a:chExt cx="22307023" cy="2548467"/>
          </a:xfrm>
        </p:grpSpPr>
        <p:sp>
          <p:nvSpPr>
            <p:cNvPr id="10" name="TextBox 10"/>
            <p:cNvSpPr txBox="1"/>
            <p:nvPr/>
          </p:nvSpPr>
          <p:spPr>
            <a:xfrm>
              <a:off x="0" y="-57150"/>
              <a:ext cx="22307023" cy="12509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080"/>
                </a:lnSpc>
                <a:spcBef>
                  <a:spcPct val="0"/>
                </a:spcBef>
              </a:pPr>
              <a:r>
                <a:rPr lang="en-US" sz="5900" b="1">
                  <a:solidFill>
                    <a:srgbClr val="332C6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DOCHODY I WYDATKI GMINY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1872192"/>
              <a:ext cx="22307023" cy="6762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</a:pPr>
              <a:endParaRPr/>
            </a:p>
          </p:txBody>
        </p:sp>
      </p:grpSp>
      <p:sp>
        <p:nvSpPr>
          <p:cNvPr id="12" name="AutoShape 12"/>
          <p:cNvSpPr/>
          <p:nvPr/>
        </p:nvSpPr>
        <p:spPr>
          <a:xfrm>
            <a:off x="780500" y="1651140"/>
            <a:ext cx="16230600" cy="47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3" name="Group 13"/>
          <p:cNvGrpSpPr/>
          <p:nvPr/>
        </p:nvGrpSpPr>
        <p:grpSpPr>
          <a:xfrm>
            <a:off x="7960930" y="1920832"/>
            <a:ext cx="1985329" cy="1090322"/>
            <a:chOff x="0" y="0"/>
            <a:chExt cx="969651" cy="53252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69651" cy="532522"/>
            </a:xfrm>
            <a:custGeom>
              <a:avLst/>
              <a:gdLst/>
              <a:ahLst/>
              <a:cxnLst/>
              <a:rect l="l" t="t" r="r" b="b"/>
              <a:pathLst>
                <a:path w="969651" h="532522">
                  <a:moveTo>
                    <a:pt x="0" y="0"/>
                  </a:moveTo>
                  <a:lnTo>
                    <a:pt x="969651" y="0"/>
                  </a:lnTo>
                  <a:lnTo>
                    <a:pt x="969651" y="532522"/>
                  </a:lnTo>
                  <a:lnTo>
                    <a:pt x="0" y="532522"/>
                  </a:lnTo>
                  <a:close/>
                </a:path>
              </a:pathLst>
            </a:custGeom>
            <a:solidFill>
              <a:srgbClr val="E0D2EF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47625"/>
              <a:ext cx="969651" cy="5801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199" b="1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DOCHODY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2487372" y="2115669"/>
            <a:ext cx="2595873" cy="895485"/>
            <a:chOff x="0" y="0"/>
            <a:chExt cx="1267846" cy="43736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267846" cy="437362"/>
            </a:xfrm>
            <a:custGeom>
              <a:avLst/>
              <a:gdLst/>
              <a:ahLst/>
              <a:cxnLst/>
              <a:rect l="l" t="t" r="r" b="b"/>
              <a:pathLst>
                <a:path w="1267846" h="437362">
                  <a:moveTo>
                    <a:pt x="0" y="0"/>
                  </a:moveTo>
                  <a:lnTo>
                    <a:pt x="1267846" y="0"/>
                  </a:lnTo>
                  <a:lnTo>
                    <a:pt x="1267846" y="437362"/>
                  </a:lnTo>
                  <a:lnTo>
                    <a:pt x="0" y="437362"/>
                  </a:lnTo>
                  <a:close/>
                </a:path>
              </a:pathLst>
            </a:custGeom>
            <a:solidFill>
              <a:srgbClr val="FFD5C3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1267846" cy="4754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 b="1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BUDŻET PAŃSTWA</a:t>
              </a:r>
            </a:p>
          </p:txBody>
        </p:sp>
      </p:grpSp>
      <p:sp>
        <p:nvSpPr>
          <p:cNvPr id="19" name="AutoShape 19"/>
          <p:cNvSpPr/>
          <p:nvPr/>
        </p:nvSpPr>
        <p:spPr>
          <a:xfrm>
            <a:off x="9946258" y="2465993"/>
            <a:ext cx="2537834" cy="0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grpSp>
        <p:nvGrpSpPr>
          <p:cNvPr id="20" name="Group 20"/>
          <p:cNvGrpSpPr/>
          <p:nvPr/>
        </p:nvGrpSpPr>
        <p:grpSpPr>
          <a:xfrm>
            <a:off x="1312658" y="3428914"/>
            <a:ext cx="4211295" cy="1000018"/>
            <a:chOff x="0" y="0"/>
            <a:chExt cx="2056831" cy="48841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056831" cy="488417"/>
            </a:xfrm>
            <a:custGeom>
              <a:avLst/>
              <a:gdLst/>
              <a:ahLst/>
              <a:cxnLst/>
              <a:rect l="l" t="t" r="r" b="b"/>
              <a:pathLst>
                <a:path w="2056831" h="488417">
                  <a:moveTo>
                    <a:pt x="0" y="0"/>
                  </a:moveTo>
                  <a:lnTo>
                    <a:pt x="2056831" y="0"/>
                  </a:lnTo>
                  <a:lnTo>
                    <a:pt x="2056831" y="488417"/>
                  </a:lnTo>
                  <a:lnTo>
                    <a:pt x="0" y="488417"/>
                  </a:lnTo>
                  <a:close/>
                </a:path>
              </a:pathLst>
            </a:custGeom>
            <a:solidFill>
              <a:srgbClr val="EDECED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2056831" cy="5360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199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PODATKI I OPŁATY LOKALNE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428247" y="2018250"/>
            <a:ext cx="2445137" cy="895485"/>
            <a:chOff x="0" y="0"/>
            <a:chExt cx="1194225" cy="43736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194225" cy="437362"/>
            </a:xfrm>
            <a:custGeom>
              <a:avLst/>
              <a:gdLst/>
              <a:ahLst/>
              <a:cxnLst/>
              <a:rect l="l" t="t" r="r" b="b"/>
              <a:pathLst>
                <a:path w="1194225" h="437362">
                  <a:moveTo>
                    <a:pt x="0" y="0"/>
                  </a:moveTo>
                  <a:lnTo>
                    <a:pt x="1194225" y="0"/>
                  </a:lnTo>
                  <a:lnTo>
                    <a:pt x="1194225" y="437362"/>
                  </a:lnTo>
                  <a:lnTo>
                    <a:pt x="0" y="437362"/>
                  </a:lnTo>
                  <a:close/>
                </a:path>
              </a:pathLst>
            </a:custGeom>
            <a:solidFill>
              <a:srgbClr val="FFD5C3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1194225" cy="4754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 b="1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ŹRÓDŁA LOKALNE</a:t>
              </a:r>
            </a:p>
          </p:txBody>
        </p:sp>
      </p:grpSp>
      <p:sp>
        <p:nvSpPr>
          <p:cNvPr id="26" name="AutoShape 26"/>
          <p:cNvSpPr/>
          <p:nvPr/>
        </p:nvSpPr>
        <p:spPr>
          <a:xfrm flipH="1">
            <a:off x="3873384" y="2465993"/>
            <a:ext cx="4087545" cy="0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grpSp>
        <p:nvGrpSpPr>
          <p:cNvPr id="27" name="Group 27"/>
          <p:cNvGrpSpPr/>
          <p:nvPr/>
        </p:nvGrpSpPr>
        <p:grpSpPr>
          <a:xfrm>
            <a:off x="2418288" y="4620954"/>
            <a:ext cx="2272258" cy="630435"/>
            <a:chOff x="0" y="0"/>
            <a:chExt cx="1109790" cy="30791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109790" cy="307910"/>
            </a:xfrm>
            <a:custGeom>
              <a:avLst/>
              <a:gdLst/>
              <a:ahLst/>
              <a:cxnLst/>
              <a:rect l="l" t="t" r="r" b="b"/>
              <a:pathLst>
                <a:path w="1109790" h="307910">
                  <a:moveTo>
                    <a:pt x="0" y="0"/>
                  </a:moveTo>
                  <a:lnTo>
                    <a:pt x="1109790" y="0"/>
                  </a:lnTo>
                  <a:lnTo>
                    <a:pt x="1109790" y="307910"/>
                  </a:lnTo>
                  <a:lnTo>
                    <a:pt x="0" y="307910"/>
                  </a:lnTo>
                  <a:close/>
                </a:path>
              </a:pathLst>
            </a:custGeom>
            <a:solidFill>
              <a:srgbClr val="FFD5C3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1109790" cy="3460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r>
                <a:rPr lang="en-US" sz="150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PODATEK OD NIERUCHOMOŚCI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21558" y="5374859"/>
            <a:ext cx="2272258" cy="556931"/>
            <a:chOff x="0" y="0"/>
            <a:chExt cx="1109790" cy="27201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109790" cy="272010"/>
            </a:xfrm>
            <a:custGeom>
              <a:avLst/>
              <a:gdLst/>
              <a:ahLst/>
              <a:cxnLst/>
              <a:rect l="l" t="t" r="r" b="b"/>
              <a:pathLst>
                <a:path w="1109790" h="272010">
                  <a:moveTo>
                    <a:pt x="0" y="0"/>
                  </a:moveTo>
                  <a:lnTo>
                    <a:pt x="1109790" y="0"/>
                  </a:lnTo>
                  <a:lnTo>
                    <a:pt x="1109790" y="272010"/>
                  </a:lnTo>
                  <a:lnTo>
                    <a:pt x="0" y="272010"/>
                  </a:lnTo>
                  <a:close/>
                </a:path>
              </a:pathLst>
            </a:custGeom>
            <a:solidFill>
              <a:srgbClr val="FFD5C3"/>
            </a:solidFill>
          </p:spPr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1109790" cy="3101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r>
                <a:rPr lang="en-US" sz="150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PODATEK ROLNY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2418288" y="6100479"/>
            <a:ext cx="2272258" cy="500437"/>
            <a:chOff x="0" y="0"/>
            <a:chExt cx="1109790" cy="24441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109790" cy="244417"/>
            </a:xfrm>
            <a:custGeom>
              <a:avLst/>
              <a:gdLst/>
              <a:ahLst/>
              <a:cxnLst/>
              <a:rect l="l" t="t" r="r" b="b"/>
              <a:pathLst>
                <a:path w="1109790" h="244417">
                  <a:moveTo>
                    <a:pt x="0" y="0"/>
                  </a:moveTo>
                  <a:lnTo>
                    <a:pt x="1109790" y="0"/>
                  </a:lnTo>
                  <a:lnTo>
                    <a:pt x="1109790" y="244417"/>
                  </a:lnTo>
                  <a:lnTo>
                    <a:pt x="0" y="244417"/>
                  </a:lnTo>
                  <a:close/>
                </a:path>
              </a:pathLst>
            </a:custGeom>
            <a:solidFill>
              <a:srgbClr val="FFD5C3"/>
            </a:solidFill>
          </p:spPr>
        </p:sp>
        <p:sp>
          <p:nvSpPr>
            <p:cNvPr id="35" name="TextBox 35"/>
            <p:cNvSpPr txBox="1"/>
            <p:nvPr/>
          </p:nvSpPr>
          <p:spPr>
            <a:xfrm>
              <a:off x="0" y="-38100"/>
              <a:ext cx="1109790" cy="2825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r>
                <a:rPr lang="en-US" sz="150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PODATEK LEŚNY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2421558" y="6802718"/>
            <a:ext cx="2272258" cy="629031"/>
            <a:chOff x="0" y="0"/>
            <a:chExt cx="1109790" cy="307224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109790" cy="307224"/>
            </a:xfrm>
            <a:custGeom>
              <a:avLst/>
              <a:gdLst/>
              <a:ahLst/>
              <a:cxnLst/>
              <a:rect l="l" t="t" r="r" b="b"/>
              <a:pathLst>
                <a:path w="1109790" h="307224">
                  <a:moveTo>
                    <a:pt x="0" y="0"/>
                  </a:moveTo>
                  <a:lnTo>
                    <a:pt x="1109790" y="0"/>
                  </a:lnTo>
                  <a:lnTo>
                    <a:pt x="1109790" y="307224"/>
                  </a:lnTo>
                  <a:lnTo>
                    <a:pt x="0" y="307224"/>
                  </a:lnTo>
                  <a:close/>
                </a:path>
              </a:pathLst>
            </a:custGeom>
            <a:solidFill>
              <a:srgbClr val="FFD5C3"/>
            </a:solidFill>
          </p:spPr>
        </p:sp>
        <p:sp>
          <p:nvSpPr>
            <p:cNvPr id="38" name="TextBox 38"/>
            <p:cNvSpPr txBox="1"/>
            <p:nvPr/>
          </p:nvSpPr>
          <p:spPr>
            <a:xfrm>
              <a:off x="0" y="-38100"/>
              <a:ext cx="1109790" cy="3453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r>
                <a:rPr lang="en-US" sz="150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PODATEK OD ŚRODKÓW TRANSPORTOWYCH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21558" y="7555698"/>
            <a:ext cx="2272258" cy="639238"/>
            <a:chOff x="0" y="0"/>
            <a:chExt cx="1109790" cy="312209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109790" cy="312209"/>
            </a:xfrm>
            <a:custGeom>
              <a:avLst/>
              <a:gdLst/>
              <a:ahLst/>
              <a:cxnLst/>
              <a:rect l="l" t="t" r="r" b="b"/>
              <a:pathLst>
                <a:path w="1109790" h="312209">
                  <a:moveTo>
                    <a:pt x="0" y="0"/>
                  </a:moveTo>
                  <a:lnTo>
                    <a:pt x="1109790" y="0"/>
                  </a:lnTo>
                  <a:lnTo>
                    <a:pt x="1109790" y="312209"/>
                  </a:lnTo>
                  <a:lnTo>
                    <a:pt x="0" y="312209"/>
                  </a:lnTo>
                  <a:close/>
                </a:path>
              </a:pathLst>
            </a:custGeom>
            <a:solidFill>
              <a:srgbClr val="FFD5C3"/>
            </a:solidFill>
          </p:spPr>
        </p:sp>
        <p:sp>
          <p:nvSpPr>
            <p:cNvPr id="41" name="TextBox 41"/>
            <p:cNvSpPr txBox="1"/>
            <p:nvPr/>
          </p:nvSpPr>
          <p:spPr>
            <a:xfrm>
              <a:off x="0" y="-38100"/>
              <a:ext cx="1109790" cy="3503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r>
                <a:rPr lang="en-US" sz="150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DOCHODY Z MAJĄTKU GMINY</a:t>
              </a:r>
            </a:p>
          </p:txBody>
        </p:sp>
      </p:grpSp>
      <p:sp>
        <p:nvSpPr>
          <p:cNvPr id="42" name="AutoShape 42"/>
          <p:cNvSpPr/>
          <p:nvPr/>
        </p:nvSpPr>
        <p:spPr>
          <a:xfrm>
            <a:off x="2650816" y="2913735"/>
            <a:ext cx="0" cy="515179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43" name="AutoShape 43"/>
          <p:cNvSpPr/>
          <p:nvPr/>
        </p:nvSpPr>
        <p:spPr>
          <a:xfrm>
            <a:off x="2148821" y="4428933"/>
            <a:ext cx="0" cy="3446384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44" name="AutoShape 44"/>
          <p:cNvSpPr/>
          <p:nvPr/>
        </p:nvSpPr>
        <p:spPr>
          <a:xfrm>
            <a:off x="2148821" y="7117234"/>
            <a:ext cx="26946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5" name="AutoShape 45"/>
          <p:cNvSpPr/>
          <p:nvPr/>
        </p:nvSpPr>
        <p:spPr>
          <a:xfrm>
            <a:off x="2148821" y="6345204"/>
            <a:ext cx="26946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6" name="AutoShape 46"/>
          <p:cNvSpPr/>
          <p:nvPr/>
        </p:nvSpPr>
        <p:spPr>
          <a:xfrm>
            <a:off x="2148821" y="5638433"/>
            <a:ext cx="26946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7" name="AutoShape 47"/>
          <p:cNvSpPr/>
          <p:nvPr/>
        </p:nvSpPr>
        <p:spPr>
          <a:xfrm>
            <a:off x="2148821" y="4923165"/>
            <a:ext cx="26946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8" name="TextBox 48"/>
          <p:cNvSpPr txBox="1"/>
          <p:nvPr/>
        </p:nvSpPr>
        <p:spPr>
          <a:xfrm>
            <a:off x="1207038" y="4182492"/>
            <a:ext cx="4422536" cy="1226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4"/>
              </a:lnSpc>
              <a:spcBef>
                <a:spcPct val="0"/>
              </a:spcBef>
            </a:pPr>
            <a:r>
              <a:rPr lang="en-US" sz="1400" i="1">
                <a:solidFill>
                  <a:srgbClr val="00000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Stawki podatkowe ustalane przez Radę Gmin</a:t>
            </a:r>
            <a:r>
              <a:rPr lang="en-US" sz="14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y</a:t>
            </a:r>
          </a:p>
        </p:txBody>
      </p:sp>
      <p:grpSp>
        <p:nvGrpSpPr>
          <p:cNvPr id="49" name="Group 49"/>
          <p:cNvGrpSpPr/>
          <p:nvPr/>
        </p:nvGrpSpPr>
        <p:grpSpPr>
          <a:xfrm>
            <a:off x="10350063" y="4103549"/>
            <a:ext cx="2676315" cy="1549776"/>
            <a:chOff x="0" y="0"/>
            <a:chExt cx="1307134" cy="756923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307134" cy="756923"/>
            </a:xfrm>
            <a:custGeom>
              <a:avLst/>
              <a:gdLst/>
              <a:ahLst/>
              <a:cxnLst/>
              <a:rect l="l" t="t" r="r" b="b"/>
              <a:pathLst>
                <a:path w="1307134" h="756923">
                  <a:moveTo>
                    <a:pt x="0" y="0"/>
                  </a:moveTo>
                  <a:lnTo>
                    <a:pt x="1307134" y="0"/>
                  </a:lnTo>
                  <a:lnTo>
                    <a:pt x="1307134" y="756923"/>
                  </a:lnTo>
                  <a:lnTo>
                    <a:pt x="0" y="756923"/>
                  </a:lnTo>
                  <a:close/>
                </a:path>
              </a:pathLst>
            </a:custGeom>
            <a:solidFill>
              <a:srgbClr val="EDECED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1" name="TextBox 51"/>
            <p:cNvSpPr txBox="1"/>
            <p:nvPr/>
          </p:nvSpPr>
          <p:spPr>
            <a:xfrm>
              <a:off x="0" y="-38100"/>
              <a:ext cx="1307134" cy="7950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r>
                <a:rPr lang="en-US" sz="1999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UDZIAŁ W PODATKU DOCHODOWYM OD OSÓB FIZYCZNYCH (PIT)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14053941" y="4041895"/>
            <a:ext cx="2676315" cy="1255730"/>
            <a:chOff x="0" y="0"/>
            <a:chExt cx="1307134" cy="613309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1307134" cy="613309"/>
            </a:xfrm>
            <a:custGeom>
              <a:avLst/>
              <a:gdLst/>
              <a:ahLst/>
              <a:cxnLst/>
              <a:rect l="l" t="t" r="r" b="b"/>
              <a:pathLst>
                <a:path w="1307134" h="613309">
                  <a:moveTo>
                    <a:pt x="0" y="0"/>
                  </a:moveTo>
                  <a:lnTo>
                    <a:pt x="1307134" y="0"/>
                  </a:lnTo>
                  <a:lnTo>
                    <a:pt x="1307134" y="613309"/>
                  </a:lnTo>
                  <a:lnTo>
                    <a:pt x="0" y="613309"/>
                  </a:lnTo>
                  <a:close/>
                </a:path>
              </a:pathLst>
            </a:custGeom>
            <a:solidFill>
              <a:srgbClr val="EDECED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4" name="TextBox 54"/>
            <p:cNvSpPr txBox="1"/>
            <p:nvPr/>
          </p:nvSpPr>
          <p:spPr>
            <a:xfrm>
              <a:off x="0" y="-47625"/>
              <a:ext cx="1307134" cy="660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39"/>
                </a:lnSpc>
              </a:pPr>
              <a:r>
                <a:rPr lang="en-US" sz="2099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UDZIAŁ W PODATKU DOCHODOWYM (CIT)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2988457" y="5798630"/>
            <a:ext cx="2094788" cy="692030"/>
            <a:chOff x="0" y="0"/>
            <a:chExt cx="1023112" cy="337993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023111" cy="337993"/>
            </a:xfrm>
            <a:custGeom>
              <a:avLst/>
              <a:gdLst/>
              <a:ahLst/>
              <a:cxnLst/>
              <a:rect l="l" t="t" r="r" b="b"/>
              <a:pathLst>
                <a:path w="1023111" h="337993">
                  <a:moveTo>
                    <a:pt x="0" y="0"/>
                  </a:moveTo>
                  <a:lnTo>
                    <a:pt x="1023111" y="0"/>
                  </a:lnTo>
                  <a:lnTo>
                    <a:pt x="1023111" y="337993"/>
                  </a:lnTo>
                  <a:lnTo>
                    <a:pt x="0" y="337993"/>
                  </a:lnTo>
                  <a:close/>
                </a:path>
              </a:pathLst>
            </a:custGeom>
            <a:solidFill>
              <a:srgbClr val="EDECED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7" name="TextBox 57"/>
            <p:cNvSpPr txBox="1"/>
            <p:nvPr/>
          </p:nvSpPr>
          <p:spPr>
            <a:xfrm>
              <a:off x="0" y="-38100"/>
              <a:ext cx="1023112" cy="3760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r>
                <a:rPr lang="en-US" sz="1999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SUBWENCJA</a:t>
              </a:r>
            </a:p>
          </p:txBody>
        </p:sp>
      </p:grpSp>
      <p:sp>
        <p:nvSpPr>
          <p:cNvPr id="58" name="AutoShape 58"/>
          <p:cNvSpPr/>
          <p:nvPr/>
        </p:nvSpPr>
        <p:spPr>
          <a:xfrm>
            <a:off x="2148821" y="7833849"/>
            <a:ext cx="26946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9" name="AutoShape 59"/>
          <p:cNvSpPr/>
          <p:nvPr/>
        </p:nvSpPr>
        <p:spPr>
          <a:xfrm flipH="1">
            <a:off x="12735968" y="3011154"/>
            <a:ext cx="19081" cy="1085613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60" name="AutoShape 60"/>
          <p:cNvSpPr/>
          <p:nvPr/>
        </p:nvSpPr>
        <p:spPr>
          <a:xfrm>
            <a:off x="13325422" y="3011154"/>
            <a:ext cx="0" cy="2787476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61" name="AutoShape 61"/>
          <p:cNvSpPr/>
          <p:nvPr/>
        </p:nvSpPr>
        <p:spPr>
          <a:xfrm>
            <a:off x="14474509" y="3011154"/>
            <a:ext cx="0" cy="1030742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62" name="TextBox 62"/>
          <p:cNvSpPr txBox="1"/>
          <p:nvPr/>
        </p:nvSpPr>
        <p:spPr>
          <a:xfrm>
            <a:off x="7847236" y="7208311"/>
            <a:ext cx="10040203" cy="317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76"/>
              </a:lnSpc>
            </a:pPr>
            <a:r>
              <a:rPr lang="en-US" sz="198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Szacowane </a:t>
            </a:r>
            <a:r>
              <a:rPr lang="en-US" sz="1981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dochody ze sprzedaży majątku gminy</a:t>
            </a:r>
            <a:r>
              <a:rPr lang="en-US" sz="198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na 2026 rok to</a:t>
            </a:r>
            <a:r>
              <a:rPr lang="en-US" sz="1981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1 000 000 zł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10603272" y="7754577"/>
            <a:ext cx="7284168" cy="317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74"/>
              </a:lnSpc>
            </a:pPr>
            <a:r>
              <a:rPr lang="en-US" sz="198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Udział w podatku dochodowym </a:t>
            </a:r>
            <a:r>
              <a:rPr lang="en-US" sz="1980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PIT</a:t>
            </a:r>
            <a:r>
              <a:rPr lang="en-US" sz="198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wynosi </a:t>
            </a:r>
            <a:r>
              <a:rPr lang="en-US" sz="1980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11 750 800 zł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11137331" y="8300574"/>
            <a:ext cx="6476283" cy="317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74"/>
              </a:lnSpc>
            </a:pPr>
            <a:r>
              <a:rPr lang="en-US" sz="198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Udział w podatku dochodowym </a:t>
            </a:r>
            <a:r>
              <a:rPr lang="en-US" sz="1980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CIT</a:t>
            </a:r>
            <a:r>
              <a:rPr lang="en-US" sz="198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wynosi </a:t>
            </a:r>
            <a:r>
              <a:rPr lang="en-US" sz="1980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910 000 zł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12484093" y="8773193"/>
            <a:ext cx="6476283" cy="317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74"/>
              </a:lnSpc>
            </a:pPr>
            <a:r>
              <a:rPr lang="en-US" sz="1980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Subwencja </a:t>
            </a:r>
            <a:r>
              <a:rPr lang="en-US" sz="198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wynosi </a:t>
            </a:r>
            <a:r>
              <a:rPr lang="en-US" sz="1980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2 952 000 zł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3699670" y="101040"/>
            <a:ext cx="4975948" cy="340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7"/>
              </a:lnSpc>
              <a:spcBef>
                <a:spcPct val="0"/>
              </a:spcBef>
            </a:pPr>
            <a:r>
              <a:rPr lang="en-US" sz="2139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BLOK I - Sytuacja finansowa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043786">
            <a:off x="8744355" y="2939852"/>
            <a:ext cx="10173187" cy="10147754"/>
          </a:xfrm>
          <a:custGeom>
            <a:avLst/>
            <a:gdLst/>
            <a:ahLst/>
            <a:cxnLst/>
            <a:rect l="l" t="t" r="r" b="b"/>
            <a:pathLst>
              <a:path w="10173187" h="10147754">
                <a:moveTo>
                  <a:pt x="0" y="0"/>
                </a:moveTo>
                <a:lnTo>
                  <a:pt x="10173187" y="0"/>
                </a:lnTo>
                <a:lnTo>
                  <a:pt x="10173187" y="10147754"/>
                </a:lnTo>
                <a:lnTo>
                  <a:pt x="0" y="101477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6000"/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312" y="0"/>
            <a:ext cx="18288000" cy="10287000"/>
            <a:chOff x="0" y="0"/>
            <a:chExt cx="6554006" cy="368662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554006" cy="3686628"/>
            </a:xfrm>
            <a:custGeom>
              <a:avLst/>
              <a:gdLst/>
              <a:ahLst/>
              <a:cxnLst/>
              <a:rect l="l" t="t" r="r" b="b"/>
              <a:pathLst>
                <a:path w="6554006" h="3686628">
                  <a:moveTo>
                    <a:pt x="10583" y="0"/>
                  </a:moveTo>
                  <a:lnTo>
                    <a:pt x="6543423" y="0"/>
                  </a:lnTo>
                  <a:cubicBezTo>
                    <a:pt x="6546230" y="0"/>
                    <a:pt x="6548922" y="1115"/>
                    <a:pt x="6550906" y="3100"/>
                  </a:cubicBezTo>
                  <a:cubicBezTo>
                    <a:pt x="6552891" y="5085"/>
                    <a:pt x="6554006" y="7776"/>
                    <a:pt x="6554006" y="10583"/>
                  </a:cubicBezTo>
                  <a:lnTo>
                    <a:pt x="6554006" y="3676045"/>
                  </a:lnTo>
                  <a:cubicBezTo>
                    <a:pt x="6554006" y="3678852"/>
                    <a:pt x="6552891" y="3681544"/>
                    <a:pt x="6550906" y="3683529"/>
                  </a:cubicBezTo>
                  <a:cubicBezTo>
                    <a:pt x="6548922" y="3685513"/>
                    <a:pt x="6546230" y="3686628"/>
                    <a:pt x="6543423" y="3686628"/>
                  </a:cubicBezTo>
                  <a:lnTo>
                    <a:pt x="10583" y="3686628"/>
                  </a:lnTo>
                  <a:cubicBezTo>
                    <a:pt x="7776" y="3686628"/>
                    <a:pt x="5085" y="3685513"/>
                    <a:pt x="3100" y="3683529"/>
                  </a:cubicBezTo>
                  <a:cubicBezTo>
                    <a:pt x="1115" y="3681544"/>
                    <a:pt x="0" y="3678852"/>
                    <a:pt x="0" y="3676045"/>
                  </a:cubicBezTo>
                  <a:lnTo>
                    <a:pt x="0" y="10583"/>
                  </a:lnTo>
                  <a:cubicBezTo>
                    <a:pt x="0" y="7776"/>
                    <a:pt x="1115" y="5085"/>
                    <a:pt x="3100" y="3100"/>
                  </a:cubicBezTo>
                  <a:cubicBezTo>
                    <a:pt x="5085" y="1115"/>
                    <a:pt x="7776" y="0"/>
                    <a:pt x="1058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33350" cap="rnd">
              <a:solidFill>
                <a:srgbClr val="75B461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6554006" cy="37247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3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7369913" y="9258300"/>
            <a:ext cx="647643" cy="772570"/>
          </a:xfrm>
          <a:custGeom>
            <a:avLst/>
            <a:gdLst/>
            <a:ahLst/>
            <a:cxnLst/>
            <a:rect l="l" t="t" r="r" b="b"/>
            <a:pathLst>
              <a:path w="647643" h="772570">
                <a:moveTo>
                  <a:pt x="0" y="0"/>
                </a:moveTo>
                <a:lnTo>
                  <a:pt x="647644" y="0"/>
                </a:lnTo>
                <a:lnTo>
                  <a:pt x="647644" y="772570"/>
                </a:lnTo>
                <a:lnTo>
                  <a:pt x="0" y="7725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68090" y="198479"/>
            <a:ext cx="1980731" cy="1660443"/>
          </a:xfrm>
          <a:custGeom>
            <a:avLst/>
            <a:gdLst/>
            <a:ahLst/>
            <a:cxnLst/>
            <a:rect l="l" t="t" r="r" b="b"/>
            <a:pathLst>
              <a:path w="1980731" h="1660443">
                <a:moveTo>
                  <a:pt x="0" y="0"/>
                </a:moveTo>
                <a:lnTo>
                  <a:pt x="1980731" y="0"/>
                </a:lnTo>
                <a:lnTo>
                  <a:pt x="1980731" y="1660442"/>
                </a:lnTo>
                <a:lnTo>
                  <a:pt x="0" y="16604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3648124" y="518779"/>
            <a:ext cx="16730267" cy="1911350"/>
            <a:chOff x="0" y="0"/>
            <a:chExt cx="22307023" cy="2548467"/>
          </a:xfrm>
        </p:grpSpPr>
        <p:sp>
          <p:nvSpPr>
            <p:cNvPr id="9" name="TextBox 9"/>
            <p:cNvSpPr txBox="1"/>
            <p:nvPr/>
          </p:nvSpPr>
          <p:spPr>
            <a:xfrm>
              <a:off x="0" y="-57150"/>
              <a:ext cx="22307023" cy="12509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080"/>
                </a:lnSpc>
                <a:spcBef>
                  <a:spcPct val="0"/>
                </a:spcBef>
              </a:pPr>
              <a:r>
                <a:rPr lang="en-US" sz="5900" b="1">
                  <a:solidFill>
                    <a:srgbClr val="332C6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DOCHODY I WYDATKI GMINY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872192"/>
              <a:ext cx="22307023" cy="6762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</a:pPr>
              <a:endParaRPr/>
            </a:p>
          </p:txBody>
        </p:sp>
      </p:grpSp>
      <p:sp>
        <p:nvSpPr>
          <p:cNvPr id="11" name="AutoShape 11"/>
          <p:cNvSpPr/>
          <p:nvPr/>
        </p:nvSpPr>
        <p:spPr>
          <a:xfrm>
            <a:off x="780500" y="1651140"/>
            <a:ext cx="16230600" cy="47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2" name="Group 12"/>
          <p:cNvGrpSpPr/>
          <p:nvPr/>
        </p:nvGrpSpPr>
        <p:grpSpPr>
          <a:xfrm>
            <a:off x="9164312" y="3011154"/>
            <a:ext cx="1985329" cy="1090322"/>
            <a:chOff x="0" y="0"/>
            <a:chExt cx="969651" cy="53252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69651" cy="532522"/>
            </a:xfrm>
            <a:custGeom>
              <a:avLst/>
              <a:gdLst/>
              <a:ahLst/>
              <a:cxnLst/>
              <a:rect l="l" t="t" r="r" b="b"/>
              <a:pathLst>
                <a:path w="969651" h="532522">
                  <a:moveTo>
                    <a:pt x="0" y="0"/>
                  </a:moveTo>
                  <a:lnTo>
                    <a:pt x="969651" y="0"/>
                  </a:lnTo>
                  <a:lnTo>
                    <a:pt x="969651" y="532522"/>
                  </a:lnTo>
                  <a:lnTo>
                    <a:pt x="0" y="532522"/>
                  </a:lnTo>
                  <a:close/>
                </a:path>
              </a:pathLst>
            </a:custGeom>
            <a:solidFill>
              <a:srgbClr val="E0D2EF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969651" cy="5801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199" b="1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WYDATKI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3176731" y="3011154"/>
            <a:ext cx="3395473" cy="1090322"/>
            <a:chOff x="0" y="0"/>
            <a:chExt cx="1658377" cy="53252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658377" cy="532522"/>
            </a:xfrm>
            <a:custGeom>
              <a:avLst/>
              <a:gdLst/>
              <a:ahLst/>
              <a:cxnLst/>
              <a:rect l="l" t="t" r="r" b="b"/>
              <a:pathLst>
                <a:path w="1658377" h="532522">
                  <a:moveTo>
                    <a:pt x="0" y="0"/>
                  </a:moveTo>
                  <a:lnTo>
                    <a:pt x="1658377" y="0"/>
                  </a:lnTo>
                  <a:lnTo>
                    <a:pt x="1658377" y="532522"/>
                  </a:lnTo>
                  <a:lnTo>
                    <a:pt x="0" y="532522"/>
                  </a:lnTo>
                  <a:close/>
                </a:path>
              </a:pathLst>
            </a:custGeom>
            <a:solidFill>
              <a:srgbClr val="FFD5C3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1658377" cy="5706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 b="1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WYDATKI MAJĄTKOWE (INWESTYCJE)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3460321" y="3099047"/>
            <a:ext cx="3335348" cy="895485"/>
            <a:chOff x="0" y="0"/>
            <a:chExt cx="1629011" cy="43736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629011" cy="437362"/>
            </a:xfrm>
            <a:custGeom>
              <a:avLst/>
              <a:gdLst/>
              <a:ahLst/>
              <a:cxnLst/>
              <a:rect l="l" t="t" r="r" b="b"/>
              <a:pathLst>
                <a:path w="1629011" h="437362">
                  <a:moveTo>
                    <a:pt x="0" y="0"/>
                  </a:moveTo>
                  <a:lnTo>
                    <a:pt x="1629011" y="0"/>
                  </a:lnTo>
                  <a:lnTo>
                    <a:pt x="1629011" y="437362"/>
                  </a:lnTo>
                  <a:lnTo>
                    <a:pt x="0" y="437362"/>
                  </a:lnTo>
                  <a:close/>
                </a:path>
              </a:pathLst>
            </a:custGeom>
            <a:solidFill>
              <a:srgbClr val="FFD5C3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1629011" cy="4754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 b="1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WYDATKI BIEŻĄCE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5291380" y="4871121"/>
            <a:ext cx="4753976" cy="1022985"/>
            <a:chOff x="0" y="0"/>
            <a:chExt cx="2321881" cy="49963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321881" cy="499634"/>
            </a:xfrm>
            <a:custGeom>
              <a:avLst/>
              <a:gdLst/>
              <a:ahLst/>
              <a:cxnLst/>
              <a:rect l="l" t="t" r="r" b="b"/>
              <a:pathLst>
                <a:path w="2321881" h="499634">
                  <a:moveTo>
                    <a:pt x="0" y="0"/>
                  </a:moveTo>
                  <a:lnTo>
                    <a:pt x="2321881" y="0"/>
                  </a:lnTo>
                  <a:lnTo>
                    <a:pt x="2321881" y="499634"/>
                  </a:lnTo>
                  <a:lnTo>
                    <a:pt x="0" y="499634"/>
                  </a:lnTo>
                  <a:close/>
                </a:path>
              </a:pathLst>
            </a:custGeom>
            <a:solidFill>
              <a:srgbClr val="EDECED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2321881" cy="5472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r>
                <a:rPr lang="en-US" sz="2499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Wynagrodzenia i składki od nich naliczane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504775" y="7653100"/>
            <a:ext cx="3377889" cy="1022985"/>
            <a:chOff x="0" y="0"/>
            <a:chExt cx="1649788" cy="49963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649788" cy="499634"/>
            </a:xfrm>
            <a:custGeom>
              <a:avLst/>
              <a:gdLst/>
              <a:ahLst/>
              <a:cxnLst/>
              <a:rect l="l" t="t" r="r" b="b"/>
              <a:pathLst>
                <a:path w="1649788" h="499634">
                  <a:moveTo>
                    <a:pt x="0" y="0"/>
                  </a:moveTo>
                  <a:lnTo>
                    <a:pt x="1649788" y="0"/>
                  </a:lnTo>
                  <a:lnTo>
                    <a:pt x="1649788" y="499634"/>
                  </a:lnTo>
                  <a:lnTo>
                    <a:pt x="0" y="499634"/>
                  </a:lnTo>
                  <a:close/>
                </a:path>
              </a:pathLst>
            </a:custGeom>
            <a:solidFill>
              <a:srgbClr val="EDECED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1649788" cy="5472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r>
                <a:rPr lang="en-US" sz="2499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Obsługa długu publicznego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5281855" y="7605021"/>
            <a:ext cx="4753976" cy="1071064"/>
            <a:chOff x="0" y="0"/>
            <a:chExt cx="2321881" cy="52311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321881" cy="523116"/>
            </a:xfrm>
            <a:custGeom>
              <a:avLst/>
              <a:gdLst/>
              <a:ahLst/>
              <a:cxnLst/>
              <a:rect l="l" t="t" r="r" b="b"/>
              <a:pathLst>
                <a:path w="2321881" h="523116">
                  <a:moveTo>
                    <a:pt x="0" y="0"/>
                  </a:moveTo>
                  <a:lnTo>
                    <a:pt x="2321881" y="0"/>
                  </a:lnTo>
                  <a:lnTo>
                    <a:pt x="2321881" y="523116"/>
                  </a:lnTo>
                  <a:lnTo>
                    <a:pt x="0" y="523116"/>
                  </a:lnTo>
                  <a:close/>
                </a:path>
              </a:pathLst>
            </a:custGeom>
            <a:solidFill>
              <a:srgbClr val="EDECED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0" y="-47625"/>
              <a:ext cx="2321881" cy="5707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r>
                <a:rPr lang="en-US" sz="2499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Dotacje na zadania bieżące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504775" y="6201037"/>
            <a:ext cx="3377889" cy="1022985"/>
            <a:chOff x="0" y="0"/>
            <a:chExt cx="1649788" cy="49963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649788" cy="499634"/>
            </a:xfrm>
            <a:custGeom>
              <a:avLst/>
              <a:gdLst/>
              <a:ahLst/>
              <a:cxnLst/>
              <a:rect l="l" t="t" r="r" b="b"/>
              <a:pathLst>
                <a:path w="1649788" h="499634">
                  <a:moveTo>
                    <a:pt x="0" y="0"/>
                  </a:moveTo>
                  <a:lnTo>
                    <a:pt x="1649788" y="0"/>
                  </a:lnTo>
                  <a:lnTo>
                    <a:pt x="1649788" y="499634"/>
                  </a:lnTo>
                  <a:lnTo>
                    <a:pt x="0" y="499634"/>
                  </a:lnTo>
                  <a:close/>
                </a:path>
              </a:pathLst>
            </a:custGeom>
            <a:solidFill>
              <a:srgbClr val="EDECED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649788" cy="5472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r>
                <a:rPr lang="en-US" sz="2499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Świadczenia na rzecz osób fizycznych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291380" y="6322731"/>
            <a:ext cx="4753976" cy="1022985"/>
            <a:chOff x="0" y="0"/>
            <a:chExt cx="2321881" cy="499634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321881" cy="499634"/>
            </a:xfrm>
            <a:custGeom>
              <a:avLst/>
              <a:gdLst/>
              <a:ahLst/>
              <a:cxnLst/>
              <a:rect l="l" t="t" r="r" b="b"/>
              <a:pathLst>
                <a:path w="2321881" h="499634">
                  <a:moveTo>
                    <a:pt x="0" y="0"/>
                  </a:moveTo>
                  <a:lnTo>
                    <a:pt x="2321881" y="0"/>
                  </a:lnTo>
                  <a:lnTo>
                    <a:pt x="2321881" y="499634"/>
                  </a:lnTo>
                  <a:lnTo>
                    <a:pt x="0" y="499634"/>
                  </a:lnTo>
                  <a:close/>
                </a:path>
              </a:pathLst>
            </a:custGeom>
            <a:solidFill>
              <a:srgbClr val="EDECED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0" y="-47625"/>
              <a:ext cx="2321881" cy="5472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r>
                <a:rPr lang="en-US" sz="2499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Programy finansowe z udziałem środków zewnętrznych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4534342" y="7224021"/>
            <a:ext cx="0" cy="429079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37" name="AutoShape 37"/>
          <p:cNvSpPr/>
          <p:nvPr/>
        </p:nvSpPr>
        <p:spPr>
          <a:xfrm flipH="1">
            <a:off x="6167736" y="5894106"/>
            <a:ext cx="0" cy="428625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38" name="AutoShape 38"/>
          <p:cNvSpPr/>
          <p:nvPr/>
        </p:nvSpPr>
        <p:spPr>
          <a:xfrm>
            <a:off x="6145182" y="7345716"/>
            <a:ext cx="0" cy="259306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grpSp>
        <p:nvGrpSpPr>
          <p:cNvPr id="39" name="Group 39"/>
          <p:cNvGrpSpPr/>
          <p:nvPr/>
        </p:nvGrpSpPr>
        <p:grpSpPr>
          <a:xfrm>
            <a:off x="1483095" y="4877788"/>
            <a:ext cx="3377889" cy="1022985"/>
            <a:chOff x="0" y="0"/>
            <a:chExt cx="1649788" cy="499634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649788" cy="499634"/>
            </a:xfrm>
            <a:custGeom>
              <a:avLst/>
              <a:gdLst/>
              <a:ahLst/>
              <a:cxnLst/>
              <a:rect l="l" t="t" r="r" b="b"/>
              <a:pathLst>
                <a:path w="1649788" h="499634">
                  <a:moveTo>
                    <a:pt x="0" y="0"/>
                  </a:moveTo>
                  <a:lnTo>
                    <a:pt x="1649788" y="0"/>
                  </a:lnTo>
                  <a:lnTo>
                    <a:pt x="1649788" y="499634"/>
                  </a:lnTo>
                  <a:lnTo>
                    <a:pt x="0" y="499634"/>
                  </a:lnTo>
                  <a:close/>
                </a:path>
              </a:pathLst>
            </a:custGeom>
            <a:solidFill>
              <a:srgbClr val="EDECED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649788" cy="5472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r>
                <a:rPr lang="en-US" sz="2499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Realizacja zadań </a:t>
              </a:r>
            </a:p>
            <a:p>
              <a:pPr algn="ctr">
                <a:lnSpc>
                  <a:spcPts val="3499"/>
                </a:lnSpc>
              </a:pPr>
              <a:r>
                <a:rPr lang="en-US" sz="2499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statutowych gminy</a:t>
              </a:r>
            </a:p>
          </p:txBody>
        </p:sp>
      </p:grpSp>
      <p:sp>
        <p:nvSpPr>
          <p:cNvPr id="42" name="AutoShape 42"/>
          <p:cNvSpPr/>
          <p:nvPr/>
        </p:nvSpPr>
        <p:spPr>
          <a:xfrm flipH="1">
            <a:off x="4484088" y="3994532"/>
            <a:ext cx="9510" cy="883256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43" name="AutoShape 43"/>
          <p:cNvSpPr/>
          <p:nvPr/>
        </p:nvSpPr>
        <p:spPr>
          <a:xfrm flipH="1">
            <a:off x="6056533" y="3994532"/>
            <a:ext cx="0" cy="876589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44" name="AutoShape 44"/>
          <p:cNvSpPr/>
          <p:nvPr/>
        </p:nvSpPr>
        <p:spPr>
          <a:xfrm flipH="1">
            <a:off x="4543867" y="5900773"/>
            <a:ext cx="0" cy="306931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45" name="AutoShape 45"/>
          <p:cNvSpPr/>
          <p:nvPr/>
        </p:nvSpPr>
        <p:spPr>
          <a:xfrm flipH="1">
            <a:off x="6795669" y="3556314"/>
            <a:ext cx="2368643" cy="91898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46" name="AutoShape 46"/>
          <p:cNvSpPr/>
          <p:nvPr/>
        </p:nvSpPr>
        <p:spPr>
          <a:xfrm>
            <a:off x="11094417" y="3481828"/>
            <a:ext cx="2082314" cy="74486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47" name="TextBox 47"/>
          <p:cNvSpPr txBox="1"/>
          <p:nvPr/>
        </p:nvSpPr>
        <p:spPr>
          <a:xfrm>
            <a:off x="13699670" y="101040"/>
            <a:ext cx="4975948" cy="340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7"/>
              </a:lnSpc>
              <a:spcBef>
                <a:spcPct val="0"/>
              </a:spcBef>
            </a:pPr>
            <a:r>
              <a:rPr lang="en-US" sz="2139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BLOK I - Sytuacja finansowa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6738"/>
            <a:ext cx="18288000" cy="10287000"/>
            <a:chOff x="0" y="0"/>
            <a:chExt cx="6554006" cy="36866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554006" cy="3686628"/>
            </a:xfrm>
            <a:custGeom>
              <a:avLst/>
              <a:gdLst/>
              <a:ahLst/>
              <a:cxnLst/>
              <a:rect l="l" t="t" r="r" b="b"/>
              <a:pathLst>
                <a:path w="6554006" h="3686628">
                  <a:moveTo>
                    <a:pt x="10583" y="0"/>
                  </a:moveTo>
                  <a:lnTo>
                    <a:pt x="6543423" y="0"/>
                  </a:lnTo>
                  <a:cubicBezTo>
                    <a:pt x="6546230" y="0"/>
                    <a:pt x="6548922" y="1115"/>
                    <a:pt x="6550906" y="3100"/>
                  </a:cubicBezTo>
                  <a:cubicBezTo>
                    <a:pt x="6552891" y="5085"/>
                    <a:pt x="6554006" y="7776"/>
                    <a:pt x="6554006" y="10583"/>
                  </a:cubicBezTo>
                  <a:lnTo>
                    <a:pt x="6554006" y="3676045"/>
                  </a:lnTo>
                  <a:cubicBezTo>
                    <a:pt x="6554006" y="3678852"/>
                    <a:pt x="6552891" y="3681544"/>
                    <a:pt x="6550906" y="3683529"/>
                  </a:cubicBezTo>
                  <a:cubicBezTo>
                    <a:pt x="6548922" y="3685513"/>
                    <a:pt x="6546230" y="3686628"/>
                    <a:pt x="6543423" y="3686628"/>
                  </a:cubicBezTo>
                  <a:lnTo>
                    <a:pt x="10583" y="3686628"/>
                  </a:lnTo>
                  <a:cubicBezTo>
                    <a:pt x="7776" y="3686628"/>
                    <a:pt x="5085" y="3685513"/>
                    <a:pt x="3100" y="3683529"/>
                  </a:cubicBezTo>
                  <a:cubicBezTo>
                    <a:pt x="1115" y="3681544"/>
                    <a:pt x="0" y="3678852"/>
                    <a:pt x="0" y="3676045"/>
                  </a:cubicBezTo>
                  <a:lnTo>
                    <a:pt x="0" y="10583"/>
                  </a:lnTo>
                  <a:cubicBezTo>
                    <a:pt x="0" y="7776"/>
                    <a:pt x="1115" y="5085"/>
                    <a:pt x="3100" y="3100"/>
                  </a:cubicBezTo>
                  <a:cubicBezTo>
                    <a:pt x="5085" y="1115"/>
                    <a:pt x="7776" y="0"/>
                    <a:pt x="1058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33350" cap="rnd">
              <a:solidFill>
                <a:srgbClr val="75B461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6554006" cy="37247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3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1043786">
            <a:off x="-1105945" y="4693847"/>
            <a:ext cx="10173187" cy="10147754"/>
          </a:xfrm>
          <a:custGeom>
            <a:avLst/>
            <a:gdLst/>
            <a:ahLst/>
            <a:cxnLst/>
            <a:rect l="l" t="t" r="r" b="b"/>
            <a:pathLst>
              <a:path w="10173187" h="10147754">
                <a:moveTo>
                  <a:pt x="0" y="0"/>
                </a:moveTo>
                <a:lnTo>
                  <a:pt x="10173187" y="0"/>
                </a:lnTo>
                <a:lnTo>
                  <a:pt x="10173187" y="10147753"/>
                </a:lnTo>
                <a:lnTo>
                  <a:pt x="0" y="101477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6000"/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4486579" y="4617240"/>
            <a:ext cx="2272258" cy="824712"/>
            <a:chOff x="0" y="0"/>
            <a:chExt cx="1109790" cy="40279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09790" cy="402796"/>
            </a:xfrm>
            <a:custGeom>
              <a:avLst/>
              <a:gdLst/>
              <a:ahLst/>
              <a:cxnLst/>
              <a:rect l="l" t="t" r="r" b="b"/>
              <a:pathLst>
                <a:path w="1109790" h="402796">
                  <a:moveTo>
                    <a:pt x="0" y="0"/>
                  </a:moveTo>
                  <a:lnTo>
                    <a:pt x="1109790" y="0"/>
                  </a:lnTo>
                  <a:lnTo>
                    <a:pt x="1109790" y="402796"/>
                  </a:lnTo>
                  <a:lnTo>
                    <a:pt x="0" y="402796"/>
                  </a:lnTo>
                  <a:close/>
                </a:path>
              </a:pathLst>
            </a:custGeom>
            <a:solidFill>
              <a:srgbClr val="FFD5C3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109790" cy="4408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gospodarka komunalna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455644" y="5584827"/>
            <a:ext cx="2272258" cy="842615"/>
            <a:chOff x="0" y="0"/>
            <a:chExt cx="1109790" cy="4115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09790" cy="411540"/>
            </a:xfrm>
            <a:custGeom>
              <a:avLst/>
              <a:gdLst/>
              <a:ahLst/>
              <a:cxnLst/>
              <a:rect l="l" t="t" r="r" b="b"/>
              <a:pathLst>
                <a:path w="1109790" h="411540">
                  <a:moveTo>
                    <a:pt x="0" y="0"/>
                  </a:moveTo>
                  <a:lnTo>
                    <a:pt x="1109790" y="0"/>
                  </a:lnTo>
                  <a:lnTo>
                    <a:pt x="1109790" y="411540"/>
                  </a:lnTo>
                  <a:lnTo>
                    <a:pt x="0" y="411540"/>
                  </a:lnTo>
                  <a:close/>
                </a:path>
              </a:pathLst>
            </a:custGeom>
            <a:solidFill>
              <a:srgbClr val="FFD5C3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109790" cy="4496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ochrona środowiska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486579" y="6563712"/>
            <a:ext cx="2272258" cy="630435"/>
            <a:chOff x="0" y="0"/>
            <a:chExt cx="1109790" cy="30791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09790" cy="307910"/>
            </a:xfrm>
            <a:custGeom>
              <a:avLst/>
              <a:gdLst/>
              <a:ahLst/>
              <a:cxnLst/>
              <a:rect l="l" t="t" r="r" b="b"/>
              <a:pathLst>
                <a:path w="1109790" h="307910">
                  <a:moveTo>
                    <a:pt x="0" y="0"/>
                  </a:moveTo>
                  <a:lnTo>
                    <a:pt x="1109790" y="0"/>
                  </a:lnTo>
                  <a:lnTo>
                    <a:pt x="1109790" y="307910"/>
                  </a:lnTo>
                  <a:lnTo>
                    <a:pt x="0" y="307910"/>
                  </a:lnTo>
                  <a:close/>
                </a:path>
              </a:pathLst>
            </a:custGeom>
            <a:solidFill>
              <a:srgbClr val="FFD5C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109790" cy="3460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oświata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455644" y="7342086"/>
            <a:ext cx="2272258" cy="630435"/>
            <a:chOff x="0" y="0"/>
            <a:chExt cx="1109790" cy="30791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109790" cy="307910"/>
            </a:xfrm>
            <a:custGeom>
              <a:avLst/>
              <a:gdLst/>
              <a:ahLst/>
              <a:cxnLst/>
              <a:rect l="l" t="t" r="r" b="b"/>
              <a:pathLst>
                <a:path w="1109790" h="307910">
                  <a:moveTo>
                    <a:pt x="0" y="0"/>
                  </a:moveTo>
                  <a:lnTo>
                    <a:pt x="1109790" y="0"/>
                  </a:lnTo>
                  <a:lnTo>
                    <a:pt x="1109790" y="307910"/>
                  </a:lnTo>
                  <a:lnTo>
                    <a:pt x="0" y="307910"/>
                  </a:lnTo>
                  <a:close/>
                </a:path>
              </a:pathLst>
            </a:custGeom>
            <a:solidFill>
              <a:srgbClr val="FFD5C3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1109790" cy="3460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pomoc społeczna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4455644" y="8185402"/>
            <a:ext cx="2272258" cy="630435"/>
            <a:chOff x="0" y="0"/>
            <a:chExt cx="1109790" cy="30791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109790" cy="307910"/>
            </a:xfrm>
            <a:custGeom>
              <a:avLst/>
              <a:gdLst/>
              <a:ahLst/>
              <a:cxnLst/>
              <a:rect l="l" t="t" r="r" b="b"/>
              <a:pathLst>
                <a:path w="1109790" h="307910">
                  <a:moveTo>
                    <a:pt x="0" y="0"/>
                  </a:moveTo>
                  <a:lnTo>
                    <a:pt x="1109790" y="0"/>
                  </a:lnTo>
                  <a:lnTo>
                    <a:pt x="1109790" y="307910"/>
                  </a:lnTo>
                  <a:lnTo>
                    <a:pt x="0" y="307910"/>
                  </a:lnTo>
                  <a:close/>
                </a:path>
              </a:pathLst>
            </a:custGeom>
            <a:solidFill>
              <a:srgbClr val="FFD5C3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1109790" cy="3460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kultura i sport</a:t>
              </a:r>
            </a:p>
          </p:txBody>
        </p:sp>
      </p:grpSp>
      <p:sp>
        <p:nvSpPr>
          <p:cNvPr id="21" name="AutoShape 21"/>
          <p:cNvSpPr/>
          <p:nvPr/>
        </p:nvSpPr>
        <p:spPr>
          <a:xfrm>
            <a:off x="4239532" y="4491901"/>
            <a:ext cx="0" cy="4025108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2" name="AutoShape 22"/>
          <p:cNvSpPr/>
          <p:nvPr/>
        </p:nvSpPr>
        <p:spPr>
          <a:xfrm>
            <a:off x="4239532" y="4977676"/>
            <a:ext cx="216112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3" name="AutoShape 23"/>
          <p:cNvSpPr/>
          <p:nvPr/>
        </p:nvSpPr>
        <p:spPr>
          <a:xfrm>
            <a:off x="4239532" y="5898898"/>
            <a:ext cx="216112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4" name="AutoShape 24"/>
          <p:cNvSpPr/>
          <p:nvPr/>
        </p:nvSpPr>
        <p:spPr>
          <a:xfrm>
            <a:off x="4239532" y="6771601"/>
            <a:ext cx="216112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5" name="AutoShape 25"/>
          <p:cNvSpPr/>
          <p:nvPr/>
        </p:nvSpPr>
        <p:spPr>
          <a:xfrm>
            <a:off x="4239532" y="7644305"/>
            <a:ext cx="216112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6" name="AutoShape 26"/>
          <p:cNvSpPr/>
          <p:nvPr/>
        </p:nvSpPr>
        <p:spPr>
          <a:xfrm>
            <a:off x="4239532" y="8517009"/>
            <a:ext cx="216112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7" name="Group 27"/>
          <p:cNvGrpSpPr/>
          <p:nvPr/>
        </p:nvGrpSpPr>
        <p:grpSpPr>
          <a:xfrm>
            <a:off x="3562187" y="627012"/>
            <a:ext cx="16730267" cy="1911350"/>
            <a:chOff x="0" y="0"/>
            <a:chExt cx="22307023" cy="2548467"/>
          </a:xfrm>
        </p:grpSpPr>
        <p:sp>
          <p:nvSpPr>
            <p:cNvPr id="28" name="TextBox 28"/>
            <p:cNvSpPr txBox="1"/>
            <p:nvPr/>
          </p:nvSpPr>
          <p:spPr>
            <a:xfrm>
              <a:off x="0" y="-57150"/>
              <a:ext cx="22307023" cy="12509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080"/>
                </a:lnSpc>
                <a:spcBef>
                  <a:spcPct val="0"/>
                </a:spcBef>
              </a:pPr>
              <a:r>
                <a:rPr lang="en-US" sz="5900" b="1">
                  <a:solidFill>
                    <a:srgbClr val="332C6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DOCHODY I WYDATKI GMINY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1872192"/>
              <a:ext cx="22307023" cy="6762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</a:pPr>
              <a:endParaRPr/>
            </a:p>
          </p:txBody>
        </p:sp>
      </p:grpSp>
      <p:sp>
        <p:nvSpPr>
          <p:cNvPr id="30" name="AutoShape 30"/>
          <p:cNvSpPr/>
          <p:nvPr/>
        </p:nvSpPr>
        <p:spPr>
          <a:xfrm>
            <a:off x="780500" y="1651140"/>
            <a:ext cx="16230600" cy="47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1" name="Freeform 31"/>
          <p:cNvSpPr/>
          <p:nvPr/>
        </p:nvSpPr>
        <p:spPr>
          <a:xfrm>
            <a:off x="168090" y="198479"/>
            <a:ext cx="1980731" cy="1660443"/>
          </a:xfrm>
          <a:custGeom>
            <a:avLst/>
            <a:gdLst/>
            <a:ahLst/>
            <a:cxnLst/>
            <a:rect l="l" t="t" r="r" b="b"/>
            <a:pathLst>
              <a:path w="1980731" h="1660443">
                <a:moveTo>
                  <a:pt x="0" y="0"/>
                </a:moveTo>
                <a:lnTo>
                  <a:pt x="1980731" y="0"/>
                </a:lnTo>
                <a:lnTo>
                  <a:pt x="1980731" y="1660442"/>
                </a:lnTo>
                <a:lnTo>
                  <a:pt x="0" y="16604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17369913" y="9258300"/>
            <a:ext cx="647643" cy="772570"/>
          </a:xfrm>
          <a:custGeom>
            <a:avLst/>
            <a:gdLst/>
            <a:ahLst/>
            <a:cxnLst/>
            <a:rect l="l" t="t" r="r" b="b"/>
            <a:pathLst>
              <a:path w="647643" h="772570">
                <a:moveTo>
                  <a:pt x="0" y="0"/>
                </a:moveTo>
                <a:lnTo>
                  <a:pt x="647644" y="0"/>
                </a:lnTo>
                <a:lnTo>
                  <a:pt x="647644" y="772570"/>
                </a:lnTo>
                <a:lnTo>
                  <a:pt x="0" y="7725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33" name="Group 33"/>
          <p:cNvGrpSpPr/>
          <p:nvPr/>
        </p:nvGrpSpPr>
        <p:grpSpPr>
          <a:xfrm>
            <a:off x="3980648" y="3518101"/>
            <a:ext cx="2778189" cy="957410"/>
            <a:chOff x="0" y="0"/>
            <a:chExt cx="1356890" cy="46760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356890" cy="467607"/>
            </a:xfrm>
            <a:custGeom>
              <a:avLst/>
              <a:gdLst/>
              <a:ahLst/>
              <a:cxnLst/>
              <a:rect l="l" t="t" r="r" b="b"/>
              <a:pathLst>
                <a:path w="1356890" h="467607">
                  <a:moveTo>
                    <a:pt x="0" y="0"/>
                  </a:moveTo>
                  <a:lnTo>
                    <a:pt x="1356890" y="0"/>
                  </a:lnTo>
                  <a:lnTo>
                    <a:pt x="1356890" y="467607"/>
                  </a:lnTo>
                  <a:lnTo>
                    <a:pt x="0" y="467607"/>
                  </a:lnTo>
                  <a:close/>
                </a:path>
              </a:pathLst>
            </a:custGeom>
            <a:solidFill>
              <a:srgbClr val="EDECED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0" y="-47625"/>
              <a:ext cx="1356890" cy="5152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r>
                <a:rPr lang="en-US" sz="2499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Zadania własne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0303425" y="3518101"/>
            <a:ext cx="2778189" cy="957410"/>
            <a:chOff x="0" y="0"/>
            <a:chExt cx="1356890" cy="467607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356890" cy="467607"/>
            </a:xfrm>
            <a:custGeom>
              <a:avLst/>
              <a:gdLst/>
              <a:ahLst/>
              <a:cxnLst/>
              <a:rect l="l" t="t" r="r" b="b"/>
              <a:pathLst>
                <a:path w="1356890" h="467607">
                  <a:moveTo>
                    <a:pt x="0" y="0"/>
                  </a:moveTo>
                  <a:lnTo>
                    <a:pt x="1356890" y="0"/>
                  </a:lnTo>
                  <a:lnTo>
                    <a:pt x="1356890" y="467607"/>
                  </a:lnTo>
                  <a:lnTo>
                    <a:pt x="0" y="467607"/>
                  </a:lnTo>
                  <a:close/>
                </a:path>
              </a:pathLst>
            </a:custGeom>
            <a:solidFill>
              <a:srgbClr val="EDECED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0" y="-47625"/>
              <a:ext cx="1356890" cy="5152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r>
                <a:rPr lang="en-US" sz="2499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Zadania zlecone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1130802" y="4787882"/>
            <a:ext cx="2929408" cy="824712"/>
            <a:chOff x="0" y="0"/>
            <a:chExt cx="1430747" cy="402796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430747" cy="402796"/>
            </a:xfrm>
            <a:custGeom>
              <a:avLst/>
              <a:gdLst/>
              <a:ahLst/>
              <a:cxnLst/>
              <a:rect l="l" t="t" r="r" b="b"/>
              <a:pathLst>
                <a:path w="1430747" h="402796">
                  <a:moveTo>
                    <a:pt x="0" y="0"/>
                  </a:moveTo>
                  <a:lnTo>
                    <a:pt x="1430747" y="0"/>
                  </a:lnTo>
                  <a:lnTo>
                    <a:pt x="1430747" y="402796"/>
                  </a:lnTo>
                  <a:lnTo>
                    <a:pt x="0" y="402796"/>
                  </a:lnTo>
                  <a:close/>
                </a:path>
              </a:pathLst>
            </a:custGeom>
            <a:solidFill>
              <a:srgbClr val="FFD5C3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0" y="-38100"/>
              <a:ext cx="1430747" cy="4408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rejestracja stanu cywilnego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1173966" y="5793570"/>
            <a:ext cx="2929408" cy="824712"/>
            <a:chOff x="0" y="0"/>
            <a:chExt cx="1430747" cy="402796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430747" cy="402796"/>
            </a:xfrm>
            <a:custGeom>
              <a:avLst/>
              <a:gdLst/>
              <a:ahLst/>
              <a:cxnLst/>
              <a:rect l="l" t="t" r="r" b="b"/>
              <a:pathLst>
                <a:path w="1430747" h="402796">
                  <a:moveTo>
                    <a:pt x="0" y="0"/>
                  </a:moveTo>
                  <a:lnTo>
                    <a:pt x="1430747" y="0"/>
                  </a:lnTo>
                  <a:lnTo>
                    <a:pt x="1430747" y="402796"/>
                  </a:lnTo>
                  <a:lnTo>
                    <a:pt x="0" y="402796"/>
                  </a:lnTo>
                  <a:close/>
                </a:path>
              </a:pathLst>
            </a:custGeom>
            <a:solidFill>
              <a:srgbClr val="FFD5C3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0" y="-38100"/>
              <a:ext cx="1430747" cy="4408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wydawanie dowodów osobistych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1130802" y="6810366"/>
            <a:ext cx="2929408" cy="824712"/>
            <a:chOff x="0" y="0"/>
            <a:chExt cx="1430747" cy="402796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430747" cy="402796"/>
            </a:xfrm>
            <a:custGeom>
              <a:avLst/>
              <a:gdLst/>
              <a:ahLst/>
              <a:cxnLst/>
              <a:rect l="l" t="t" r="r" b="b"/>
              <a:pathLst>
                <a:path w="1430747" h="402796">
                  <a:moveTo>
                    <a:pt x="0" y="0"/>
                  </a:moveTo>
                  <a:lnTo>
                    <a:pt x="1430747" y="0"/>
                  </a:lnTo>
                  <a:lnTo>
                    <a:pt x="1430747" y="402796"/>
                  </a:lnTo>
                  <a:lnTo>
                    <a:pt x="0" y="402796"/>
                  </a:lnTo>
                  <a:close/>
                </a:path>
              </a:pathLst>
            </a:custGeom>
            <a:solidFill>
              <a:srgbClr val="FFD5C3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7" name="TextBox 47"/>
            <p:cNvSpPr txBox="1"/>
            <p:nvPr/>
          </p:nvSpPr>
          <p:spPr>
            <a:xfrm>
              <a:off x="0" y="-38100"/>
              <a:ext cx="1430747" cy="4408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organizowanie wyborów</a:t>
              </a:r>
            </a:p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 i referendów</a:t>
              </a:r>
            </a:p>
          </p:txBody>
        </p:sp>
      </p:grpSp>
      <p:sp>
        <p:nvSpPr>
          <p:cNvPr id="48" name="AutoShape 48"/>
          <p:cNvSpPr/>
          <p:nvPr/>
        </p:nvSpPr>
        <p:spPr>
          <a:xfrm>
            <a:off x="10926919" y="4475512"/>
            <a:ext cx="0" cy="4025108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9" name="AutoShape 49"/>
          <p:cNvSpPr/>
          <p:nvPr/>
        </p:nvSpPr>
        <p:spPr>
          <a:xfrm>
            <a:off x="10926919" y="5171663"/>
            <a:ext cx="216112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0" name="AutoShape 50"/>
          <p:cNvSpPr/>
          <p:nvPr/>
        </p:nvSpPr>
        <p:spPr>
          <a:xfrm>
            <a:off x="10947149" y="6196401"/>
            <a:ext cx="216112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1" name="AutoShape 51"/>
          <p:cNvSpPr/>
          <p:nvPr/>
        </p:nvSpPr>
        <p:spPr>
          <a:xfrm>
            <a:off x="10914690" y="7181572"/>
            <a:ext cx="216112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2" name="AutoShape 52"/>
          <p:cNvSpPr/>
          <p:nvPr/>
        </p:nvSpPr>
        <p:spPr>
          <a:xfrm>
            <a:off x="10926919" y="8500620"/>
            <a:ext cx="216112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3" name="Group 53"/>
          <p:cNvGrpSpPr/>
          <p:nvPr/>
        </p:nvGrpSpPr>
        <p:grpSpPr>
          <a:xfrm>
            <a:off x="11173966" y="7816434"/>
            <a:ext cx="2929408" cy="1158087"/>
            <a:chOff x="0" y="0"/>
            <a:chExt cx="1430747" cy="565619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430747" cy="565619"/>
            </a:xfrm>
            <a:custGeom>
              <a:avLst/>
              <a:gdLst/>
              <a:ahLst/>
              <a:cxnLst/>
              <a:rect l="l" t="t" r="r" b="b"/>
              <a:pathLst>
                <a:path w="1430747" h="565619">
                  <a:moveTo>
                    <a:pt x="0" y="0"/>
                  </a:moveTo>
                  <a:lnTo>
                    <a:pt x="1430747" y="0"/>
                  </a:lnTo>
                  <a:lnTo>
                    <a:pt x="1430747" y="565619"/>
                  </a:lnTo>
                  <a:lnTo>
                    <a:pt x="0" y="565619"/>
                  </a:lnTo>
                  <a:close/>
                </a:path>
              </a:pathLst>
            </a:custGeom>
            <a:solidFill>
              <a:srgbClr val="FFD5C3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5" name="TextBox 55"/>
            <p:cNvSpPr txBox="1"/>
            <p:nvPr/>
          </p:nvSpPr>
          <p:spPr>
            <a:xfrm>
              <a:off x="0" y="-38100"/>
              <a:ext cx="1430747" cy="6037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realizacja programów rządowych w zakresie pomocy społecznej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7284932" y="2258847"/>
            <a:ext cx="2778189" cy="957410"/>
            <a:chOff x="0" y="0"/>
            <a:chExt cx="1356890" cy="467607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356890" cy="467607"/>
            </a:xfrm>
            <a:custGeom>
              <a:avLst/>
              <a:gdLst/>
              <a:ahLst/>
              <a:cxnLst/>
              <a:rect l="l" t="t" r="r" b="b"/>
              <a:pathLst>
                <a:path w="1356890" h="467607">
                  <a:moveTo>
                    <a:pt x="0" y="0"/>
                  </a:moveTo>
                  <a:lnTo>
                    <a:pt x="1356890" y="0"/>
                  </a:lnTo>
                  <a:lnTo>
                    <a:pt x="1356890" y="467607"/>
                  </a:lnTo>
                  <a:lnTo>
                    <a:pt x="0" y="467607"/>
                  </a:lnTo>
                  <a:close/>
                </a:path>
              </a:pathLst>
            </a:custGeom>
            <a:solidFill>
              <a:srgbClr val="EDECED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8" name="TextBox 58"/>
            <p:cNvSpPr txBox="1"/>
            <p:nvPr/>
          </p:nvSpPr>
          <p:spPr>
            <a:xfrm>
              <a:off x="0" y="-47625"/>
              <a:ext cx="1356890" cy="5152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r>
                <a:rPr lang="en-US" sz="2399" b="1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ZADANIA GMINY</a:t>
              </a:r>
            </a:p>
          </p:txBody>
        </p:sp>
      </p:grpSp>
      <p:sp>
        <p:nvSpPr>
          <p:cNvPr id="59" name="AutoShape 59"/>
          <p:cNvSpPr/>
          <p:nvPr/>
        </p:nvSpPr>
        <p:spPr>
          <a:xfrm flipH="1">
            <a:off x="11692519" y="2737552"/>
            <a:ext cx="0" cy="78054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60" name="AutoShape 60"/>
          <p:cNvSpPr/>
          <p:nvPr/>
        </p:nvSpPr>
        <p:spPr>
          <a:xfrm>
            <a:off x="6015760" y="2737552"/>
            <a:ext cx="0" cy="78054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61" name="AutoShape 61"/>
          <p:cNvSpPr/>
          <p:nvPr/>
        </p:nvSpPr>
        <p:spPr>
          <a:xfrm>
            <a:off x="6015760" y="2737552"/>
            <a:ext cx="1269173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2" name="AutoShape 62"/>
          <p:cNvSpPr/>
          <p:nvPr/>
        </p:nvSpPr>
        <p:spPr>
          <a:xfrm>
            <a:off x="10056341" y="2709809"/>
            <a:ext cx="1636179" cy="2774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3" name="TextBox 63"/>
          <p:cNvSpPr txBox="1"/>
          <p:nvPr/>
        </p:nvSpPr>
        <p:spPr>
          <a:xfrm>
            <a:off x="13699670" y="101040"/>
            <a:ext cx="4975948" cy="340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7"/>
              </a:lnSpc>
              <a:spcBef>
                <a:spcPct val="0"/>
              </a:spcBef>
            </a:pPr>
            <a:r>
              <a:rPr lang="en-US" sz="2139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BLOK I - Sytuacja finansowa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043786">
            <a:off x="-98081" y="587056"/>
            <a:ext cx="10173187" cy="10147754"/>
          </a:xfrm>
          <a:custGeom>
            <a:avLst/>
            <a:gdLst/>
            <a:ahLst/>
            <a:cxnLst/>
            <a:rect l="l" t="t" r="r" b="b"/>
            <a:pathLst>
              <a:path w="10173187" h="10147754">
                <a:moveTo>
                  <a:pt x="0" y="0"/>
                </a:moveTo>
                <a:lnTo>
                  <a:pt x="10173186" y="0"/>
                </a:lnTo>
                <a:lnTo>
                  <a:pt x="10173186" y="10147753"/>
                </a:lnTo>
                <a:lnTo>
                  <a:pt x="0" y="101477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6000"/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6554006" cy="368662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554006" cy="3686628"/>
            </a:xfrm>
            <a:custGeom>
              <a:avLst/>
              <a:gdLst/>
              <a:ahLst/>
              <a:cxnLst/>
              <a:rect l="l" t="t" r="r" b="b"/>
              <a:pathLst>
                <a:path w="6554006" h="3686628">
                  <a:moveTo>
                    <a:pt x="10583" y="0"/>
                  </a:moveTo>
                  <a:lnTo>
                    <a:pt x="6543423" y="0"/>
                  </a:lnTo>
                  <a:cubicBezTo>
                    <a:pt x="6546230" y="0"/>
                    <a:pt x="6548922" y="1115"/>
                    <a:pt x="6550906" y="3100"/>
                  </a:cubicBezTo>
                  <a:cubicBezTo>
                    <a:pt x="6552891" y="5085"/>
                    <a:pt x="6554006" y="7776"/>
                    <a:pt x="6554006" y="10583"/>
                  </a:cubicBezTo>
                  <a:lnTo>
                    <a:pt x="6554006" y="3676045"/>
                  </a:lnTo>
                  <a:cubicBezTo>
                    <a:pt x="6554006" y="3678852"/>
                    <a:pt x="6552891" y="3681544"/>
                    <a:pt x="6550906" y="3683529"/>
                  </a:cubicBezTo>
                  <a:cubicBezTo>
                    <a:pt x="6548922" y="3685513"/>
                    <a:pt x="6546230" y="3686628"/>
                    <a:pt x="6543423" y="3686628"/>
                  </a:cubicBezTo>
                  <a:lnTo>
                    <a:pt x="10583" y="3686628"/>
                  </a:lnTo>
                  <a:cubicBezTo>
                    <a:pt x="7776" y="3686628"/>
                    <a:pt x="5085" y="3685513"/>
                    <a:pt x="3100" y="3683529"/>
                  </a:cubicBezTo>
                  <a:cubicBezTo>
                    <a:pt x="1115" y="3681544"/>
                    <a:pt x="0" y="3678852"/>
                    <a:pt x="0" y="3676045"/>
                  </a:cubicBezTo>
                  <a:lnTo>
                    <a:pt x="0" y="10583"/>
                  </a:lnTo>
                  <a:cubicBezTo>
                    <a:pt x="0" y="7776"/>
                    <a:pt x="1115" y="5085"/>
                    <a:pt x="3100" y="3100"/>
                  </a:cubicBezTo>
                  <a:cubicBezTo>
                    <a:pt x="5085" y="1115"/>
                    <a:pt x="7776" y="0"/>
                    <a:pt x="1058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33350" cap="rnd">
              <a:solidFill>
                <a:srgbClr val="75B461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6554006" cy="37247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3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7369913" y="9258300"/>
            <a:ext cx="647643" cy="772570"/>
          </a:xfrm>
          <a:custGeom>
            <a:avLst/>
            <a:gdLst/>
            <a:ahLst/>
            <a:cxnLst/>
            <a:rect l="l" t="t" r="r" b="b"/>
            <a:pathLst>
              <a:path w="647643" h="772570">
                <a:moveTo>
                  <a:pt x="0" y="0"/>
                </a:moveTo>
                <a:lnTo>
                  <a:pt x="647644" y="0"/>
                </a:lnTo>
                <a:lnTo>
                  <a:pt x="647644" y="772570"/>
                </a:lnTo>
                <a:lnTo>
                  <a:pt x="0" y="7725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68090" y="198479"/>
            <a:ext cx="1980731" cy="1660443"/>
          </a:xfrm>
          <a:custGeom>
            <a:avLst/>
            <a:gdLst/>
            <a:ahLst/>
            <a:cxnLst/>
            <a:rect l="l" t="t" r="r" b="b"/>
            <a:pathLst>
              <a:path w="1980731" h="1660443">
                <a:moveTo>
                  <a:pt x="0" y="0"/>
                </a:moveTo>
                <a:lnTo>
                  <a:pt x="1980731" y="0"/>
                </a:lnTo>
                <a:lnTo>
                  <a:pt x="1980731" y="1660442"/>
                </a:lnTo>
                <a:lnTo>
                  <a:pt x="0" y="16604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3666351" y="554643"/>
            <a:ext cx="16730267" cy="1911350"/>
            <a:chOff x="0" y="0"/>
            <a:chExt cx="22307023" cy="2548467"/>
          </a:xfrm>
        </p:grpSpPr>
        <p:sp>
          <p:nvSpPr>
            <p:cNvPr id="9" name="TextBox 9"/>
            <p:cNvSpPr txBox="1"/>
            <p:nvPr/>
          </p:nvSpPr>
          <p:spPr>
            <a:xfrm>
              <a:off x="0" y="-57150"/>
              <a:ext cx="22307023" cy="12509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080"/>
                </a:lnSpc>
                <a:spcBef>
                  <a:spcPct val="0"/>
                </a:spcBef>
              </a:pPr>
              <a:r>
                <a:rPr lang="en-US" sz="5900" b="1">
                  <a:solidFill>
                    <a:srgbClr val="332C6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DOCHODY I WYDATKI GMINY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872192"/>
              <a:ext cx="22307023" cy="6762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</a:pPr>
              <a:endParaRPr/>
            </a:p>
          </p:txBody>
        </p:sp>
      </p:grpSp>
      <p:sp>
        <p:nvSpPr>
          <p:cNvPr id="11" name="AutoShape 11"/>
          <p:cNvSpPr/>
          <p:nvPr/>
        </p:nvSpPr>
        <p:spPr>
          <a:xfrm>
            <a:off x="780500" y="1651140"/>
            <a:ext cx="16230600" cy="47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TextBox 12"/>
          <p:cNvSpPr txBox="1"/>
          <p:nvPr/>
        </p:nvSpPr>
        <p:spPr>
          <a:xfrm>
            <a:off x="638450" y="6463714"/>
            <a:ext cx="17011100" cy="2381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99"/>
              </a:lnSpc>
            </a:pPr>
            <a:endParaRPr/>
          </a:p>
          <a:p>
            <a:pPr algn="ctr">
              <a:lnSpc>
                <a:spcPts val="3799"/>
              </a:lnSpc>
            </a:pPr>
            <a:r>
              <a:rPr lang="en-US" sz="3166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Nadwyżka operacyjna w budżecie informuje o tym, ile środków pozostaje </a:t>
            </a:r>
          </a:p>
          <a:p>
            <a:pPr algn="ctr">
              <a:lnSpc>
                <a:spcPts val="3799"/>
              </a:lnSpc>
            </a:pPr>
            <a:r>
              <a:rPr lang="en-US" sz="3166" b="1" u="sng">
                <a:solidFill>
                  <a:srgbClr val="FF3131"/>
                </a:solidFill>
                <a:latin typeface="DM Sans Bold"/>
                <a:ea typeface="DM Sans Bold"/>
                <a:cs typeface="DM Sans Bold"/>
                <a:sym typeface="DM Sans Bold"/>
              </a:rPr>
              <a:t>do dyspozycji w zakresie realizacji projektów inwestycyjnych.</a:t>
            </a:r>
          </a:p>
          <a:p>
            <a:pPr algn="ctr">
              <a:lnSpc>
                <a:spcPts val="3799"/>
              </a:lnSpc>
            </a:pPr>
            <a:endParaRPr lang="en-US" sz="3166" b="1" u="sng">
              <a:solidFill>
                <a:srgbClr val="FF3131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algn="ctr">
              <a:lnSpc>
                <a:spcPts val="3799"/>
              </a:lnSpc>
              <a:spcBef>
                <a:spcPct val="0"/>
              </a:spcBef>
            </a:pPr>
            <a:r>
              <a:rPr lang="en-US" sz="3166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191626" y="3784975"/>
            <a:ext cx="11904748" cy="2197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70"/>
              </a:lnSpc>
            </a:pPr>
            <a:r>
              <a:rPr lang="en-US" sz="4892" b="1" i="1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NADWYŻKA OPERACYJNA</a:t>
            </a:r>
            <a:r>
              <a:rPr lang="en-US" sz="4892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to </a:t>
            </a:r>
          </a:p>
          <a:p>
            <a:pPr algn="ctr">
              <a:lnSpc>
                <a:spcPts val="5870"/>
              </a:lnSpc>
            </a:pPr>
            <a:r>
              <a:rPr lang="en-US" sz="4892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dochody bieżące - wydatki bieżące</a:t>
            </a:r>
          </a:p>
          <a:p>
            <a:pPr algn="ctr">
              <a:lnSpc>
                <a:spcPts val="5870"/>
              </a:lnSpc>
            </a:pPr>
            <a:endParaRPr lang="en-US" sz="4892" b="1">
              <a:solidFill>
                <a:srgbClr val="000000"/>
              </a:solidFill>
              <a:latin typeface="DM Sans Bold"/>
              <a:ea typeface="DM Sans Bold"/>
              <a:cs typeface="DM Sans Bold"/>
              <a:sym typeface="DM Sans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3699670" y="101040"/>
            <a:ext cx="4975948" cy="340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7"/>
              </a:lnSpc>
              <a:spcBef>
                <a:spcPct val="0"/>
              </a:spcBef>
            </a:pPr>
            <a:r>
              <a:rPr lang="en-US" sz="2139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BLOK I - Sytuacja finansowa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152296">
            <a:off x="10554543" y="-3785506"/>
            <a:ext cx="10173187" cy="10147754"/>
          </a:xfrm>
          <a:custGeom>
            <a:avLst/>
            <a:gdLst/>
            <a:ahLst/>
            <a:cxnLst/>
            <a:rect l="l" t="t" r="r" b="b"/>
            <a:pathLst>
              <a:path w="10173187" h="10147754">
                <a:moveTo>
                  <a:pt x="0" y="0"/>
                </a:moveTo>
                <a:lnTo>
                  <a:pt x="10173187" y="0"/>
                </a:lnTo>
                <a:lnTo>
                  <a:pt x="10173187" y="10147754"/>
                </a:lnTo>
                <a:lnTo>
                  <a:pt x="0" y="101477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5000"/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6554006" cy="368662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554006" cy="3686628"/>
            </a:xfrm>
            <a:custGeom>
              <a:avLst/>
              <a:gdLst/>
              <a:ahLst/>
              <a:cxnLst/>
              <a:rect l="l" t="t" r="r" b="b"/>
              <a:pathLst>
                <a:path w="6554006" h="3686628">
                  <a:moveTo>
                    <a:pt x="10583" y="0"/>
                  </a:moveTo>
                  <a:lnTo>
                    <a:pt x="6543423" y="0"/>
                  </a:lnTo>
                  <a:cubicBezTo>
                    <a:pt x="6546230" y="0"/>
                    <a:pt x="6548922" y="1115"/>
                    <a:pt x="6550906" y="3100"/>
                  </a:cubicBezTo>
                  <a:cubicBezTo>
                    <a:pt x="6552891" y="5085"/>
                    <a:pt x="6554006" y="7776"/>
                    <a:pt x="6554006" y="10583"/>
                  </a:cubicBezTo>
                  <a:lnTo>
                    <a:pt x="6554006" y="3676045"/>
                  </a:lnTo>
                  <a:cubicBezTo>
                    <a:pt x="6554006" y="3678852"/>
                    <a:pt x="6552891" y="3681544"/>
                    <a:pt x="6550906" y="3683529"/>
                  </a:cubicBezTo>
                  <a:cubicBezTo>
                    <a:pt x="6548922" y="3685513"/>
                    <a:pt x="6546230" y="3686628"/>
                    <a:pt x="6543423" y="3686628"/>
                  </a:cubicBezTo>
                  <a:lnTo>
                    <a:pt x="10583" y="3686628"/>
                  </a:lnTo>
                  <a:cubicBezTo>
                    <a:pt x="7776" y="3686628"/>
                    <a:pt x="5085" y="3685513"/>
                    <a:pt x="3100" y="3683529"/>
                  </a:cubicBezTo>
                  <a:cubicBezTo>
                    <a:pt x="1115" y="3681544"/>
                    <a:pt x="0" y="3678852"/>
                    <a:pt x="0" y="3676045"/>
                  </a:cubicBezTo>
                  <a:lnTo>
                    <a:pt x="0" y="10583"/>
                  </a:lnTo>
                  <a:cubicBezTo>
                    <a:pt x="0" y="7776"/>
                    <a:pt x="1115" y="5085"/>
                    <a:pt x="3100" y="3100"/>
                  </a:cubicBezTo>
                  <a:cubicBezTo>
                    <a:pt x="5085" y="1115"/>
                    <a:pt x="7776" y="0"/>
                    <a:pt x="1058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33350" cap="rnd">
              <a:solidFill>
                <a:srgbClr val="75B461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6554006" cy="37247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3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368800" y="507237"/>
            <a:ext cx="16730267" cy="1911350"/>
            <a:chOff x="0" y="0"/>
            <a:chExt cx="22307023" cy="2548467"/>
          </a:xfrm>
        </p:grpSpPr>
        <p:sp>
          <p:nvSpPr>
            <p:cNvPr id="7" name="TextBox 7"/>
            <p:cNvSpPr txBox="1"/>
            <p:nvPr/>
          </p:nvSpPr>
          <p:spPr>
            <a:xfrm>
              <a:off x="0" y="-57150"/>
              <a:ext cx="22307023" cy="12509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080"/>
                </a:lnSpc>
                <a:spcBef>
                  <a:spcPct val="0"/>
                </a:spcBef>
              </a:pPr>
              <a:r>
                <a:rPr lang="en-US" sz="5900" b="1">
                  <a:solidFill>
                    <a:srgbClr val="332C6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ZADŁUŻENIE GMINY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872192"/>
              <a:ext cx="22307023" cy="6762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</a:pPr>
              <a:endParaRPr/>
            </a:p>
          </p:txBody>
        </p:sp>
      </p:grpSp>
      <p:sp>
        <p:nvSpPr>
          <p:cNvPr id="9" name="AutoShape 9"/>
          <p:cNvSpPr/>
          <p:nvPr/>
        </p:nvSpPr>
        <p:spPr>
          <a:xfrm>
            <a:off x="780500" y="1651140"/>
            <a:ext cx="16230600" cy="47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Freeform 10"/>
          <p:cNvSpPr/>
          <p:nvPr/>
        </p:nvSpPr>
        <p:spPr>
          <a:xfrm>
            <a:off x="168090" y="198479"/>
            <a:ext cx="1980731" cy="1660443"/>
          </a:xfrm>
          <a:custGeom>
            <a:avLst/>
            <a:gdLst/>
            <a:ahLst/>
            <a:cxnLst/>
            <a:rect l="l" t="t" r="r" b="b"/>
            <a:pathLst>
              <a:path w="1980731" h="1660443">
                <a:moveTo>
                  <a:pt x="0" y="0"/>
                </a:moveTo>
                <a:lnTo>
                  <a:pt x="1980731" y="0"/>
                </a:lnTo>
                <a:lnTo>
                  <a:pt x="1980731" y="1660442"/>
                </a:lnTo>
                <a:lnTo>
                  <a:pt x="0" y="16604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7369913" y="9258300"/>
            <a:ext cx="647643" cy="772570"/>
          </a:xfrm>
          <a:custGeom>
            <a:avLst/>
            <a:gdLst/>
            <a:ahLst/>
            <a:cxnLst/>
            <a:rect l="l" t="t" r="r" b="b"/>
            <a:pathLst>
              <a:path w="647643" h="772570">
                <a:moveTo>
                  <a:pt x="0" y="0"/>
                </a:moveTo>
                <a:lnTo>
                  <a:pt x="647644" y="0"/>
                </a:lnTo>
                <a:lnTo>
                  <a:pt x="647644" y="772570"/>
                </a:lnTo>
                <a:lnTo>
                  <a:pt x="0" y="7725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323434" y="5362618"/>
            <a:ext cx="15641132" cy="4025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585"/>
              </a:lnSpc>
            </a:pPr>
            <a:r>
              <a:rPr lang="en-US" sz="2920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Niezachowanie zasady zbilansowania budżetu niesie za sobą </a:t>
            </a:r>
            <a:r>
              <a:rPr lang="en-US" sz="2920" b="1" u="sng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ryzyko wprowadzenia programu naprawczego </a:t>
            </a:r>
            <a:r>
              <a:rPr lang="en-US" sz="2920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dla gminy, a co za tym idzie. :</a:t>
            </a:r>
          </a:p>
          <a:p>
            <a:pPr marL="630526" lvl="1" indent="-315263" algn="just">
              <a:lnSpc>
                <a:spcPts val="4585"/>
              </a:lnSpc>
              <a:buFont typeface="Arial"/>
              <a:buChar char="•"/>
            </a:pPr>
            <a:r>
              <a:rPr lang="en-US" sz="2920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brak wydatków na promocję, </a:t>
            </a:r>
          </a:p>
          <a:p>
            <a:pPr marL="630526" lvl="1" indent="-315263" algn="just">
              <a:lnSpc>
                <a:spcPts val="4585"/>
              </a:lnSpc>
              <a:buFont typeface="Arial"/>
              <a:buChar char="•"/>
            </a:pPr>
            <a:r>
              <a:rPr lang="en-US" sz="2920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brak wyodrębnienie funduszu sołeckiego, </a:t>
            </a:r>
          </a:p>
          <a:p>
            <a:pPr marL="630526" lvl="1" indent="-315263" algn="just">
              <a:lnSpc>
                <a:spcPts val="4585"/>
              </a:lnSpc>
              <a:buFont typeface="Arial"/>
              <a:buChar char="•"/>
            </a:pPr>
            <a:r>
              <a:rPr lang="en-US" sz="2920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restrukturyzacja oświaty i kultury, </a:t>
            </a:r>
          </a:p>
          <a:p>
            <a:pPr marL="630526" lvl="1" indent="-315263" algn="just">
              <a:lnSpc>
                <a:spcPts val="4585"/>
              </a:lnSpc>
              <a:buFont typeface="Arial"/>
              <a:buChar char="•"/>
            </a:pPr>
            <a:r>
              <a:rPr lang="en-US" sz="2920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brak inwestycji, </a:t>
            </a:r>
          </a:p>
          <a:p>
            <a:pPr marL="630526" lvl="1" indent="-315263" algn="just">
              <a:lnSpc>
                <a:spcPts val="4585"/>
              </a:lnSpc>
              <a:buFont typeface="Arial"/>
              <a:buChar char="•"/>
            </a:pPr>
            <a:r>
              <a:rPr lang="en-US" sz="2920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ograniczenie działań obligatoryjnych.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028700" y="4507199"/>
            <a:ext cx="16230600" cy="693494"/>
            <a:chOff x="0" y="0"/>
            <a:chExt cx="21640800" cy="924659"/>
          </a:xfrm>
        </p:grpSpPr>
        <p:sp>
          <p:nvSpPr>
            <p:cNvPr id="14" name="TextBox 14"/>
            <p:cNvSpPr txBox="1"/>
            <p:nvPr/>
          </p:nvSpPr>
          <p:spPr>
            <a:xfrm>
              <a:off x="0" y="563767"/>
              <a:ext cx="13595300" cy="3608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23"/>
                </a:lnSpc>
              </a:pPr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2" y="3362"/>
              <a:ext cx="21640797" cy="3362"/>
            </a:xfrm>
            <a:prstGeom prst="line">
              <a:avLst/>
            </a:prstGeom>
            <a:ln w="6725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</p:grpSp>
      <p:sp>
        <p:nvSpPr>
          <p:cNvPr id="16" name="TextBox 16"/>
          <p:cNvSpPr txBox="1"/>
          <p:nvPr/>
        </p:nvSpPr>
        <p:spPr>
          <a:xfrm>
            <a:off x="1132047" y="2805827"/>
            <a:ext cx="16023906" cy="1009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84"/>
              </a:lnSpc>
            </a:pPr>
            <a:r>
              <a:rPr lang="en-US" sz="3320" b="1">
                <a:solidFill>
                  <a:srgbClr val="023F03"/>
                </a:solidFill>
                <a:latin typeface="DM Sans Bold"/>
                <a:ea typeface="DM Sans Bold"/>
                <a:cs typeface="DM Sans Bold"/>
                <a:sym typeface="DM Sans Bold"/>
              </a:rPr>
              <a:t>Wiele zadań bieżących czy inwestycyjnych nie znajduje miejsca w budżecie. Aby zgodnie z zasadą zbilansowania budżetu dokonuje się cięć w wydatkach.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699670" y="101040"/>
            <a:ext cx="4975948" cy="340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7"/>
              </a:lnSpc>
              <a:spcBef>
                <a:spcPct val="0"/>
              </a:spcBef>
            </a:pPr>
            <a:r>
              <a:rPr lang="en-US" sz="2139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BLOK I - Sytuacja finansowa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152296">
            <a:off x="10554543" y="-3785506"/>
            <a:ext cx="10173187" cy="10147754"/>
          </a:xfrm>
          <a:custGeom>
            <a:avLst/>
            <a:gdLst/>
            <a:ahLst/>
            <a:cxnLst/>
            <a:rect l="l" t="t" r="r" b="b"/>
            <a:pathLst>
              <a:path w="10173187" h="10147754">
                <a:moveTo>
                  <a:pt x="0" y="0"/>
                </a:moveTo>
                <a:lnTo>
                  <a:pt x="10173187" y="0"/>
                </a:lnTo>
                <a:lnTo>
                  <a:pt x="10173187" y="10147754"/>
                </a:lnTo>
                <a:lnTo>
                  <a:pt x="0" y="101477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5000"/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6554006" cy="368662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554006" cy="3686628"/>
            </a:xfrm>
            <a:custGeom>
              <a:avLst/>
              <a:gdLst/>
              <a:ahLst/>
              <a:cxnLst/>
              <a:rect l="l" t="t" r="r" b="b"/>
              <a:pathLst>
                <a:path w="6554006" h="3686628">
                  <a:moveTo>
                    <a:pt x="10583" y="0"/>
                  </a:moveTo>
                  <a:lnTo>
                    <a:pt x="6543423" y="0"/>
                  </a:lnTo>
                  <a:cubicBezTo>
                    <a:pt x="6546230" y="0"/>
                    <a:pt x="6548922" y="1115"/>
                    <a:pt x="6550906" y="3100"/>
                  </a:cubicBezTo>
                  <a:cubicBezTo>
                    <a:pt x="6552891" y="5085"/>
                    <a:pt x="6554006" y="7776"/>
                    <a:pt x="6554006" y="10583"/>
                  </a:cubicBezTo>
                  <a:lnTo>
                    <a:pt x="6554006" y="3676045"/>
                  </a:lnTo>
                  <a:cubicBezTo>
                    <a:pt x="6554006" y="3678852"/>
                    <a:pt x="6552891" y="3681544"/>
                    <a:pt x="6550906" y="3683529"/>
                  </a:cubicBezTo>
                  <a:cubicBezTo>
                    <a:pt x="6548922" y="3685513"/>
                    <a:pt x="6546230" y="3686628"/>
                    <a:pt x="6543423" y="3686628"/>
                  </a:cubicBezTo>
                  <a:lnTo>
                    <a:pt x="10583" y="3686628"/>
                  </a:lnTo>
                  <a:cubicBezTo>
                    <a:pt x="7776" y="3686628"/>
                    <a:pt x="5085" y="3685513"/>
                    <a:pt x="3100" y="3683529"/>
                  </a:cubicBezTo>
                  <a:cubicBezTo>
                    <a:pt x="1115" y="3681544"/>
                    <a:pt x="0" y="3678852"/>
                    <a:pt x="0" y="3676045"/>
                  </a:cubicBezTo>
                  <a:lnTo>
                    <a:pt x="0" y="10583"/>
                  </a:lnTo>
                  <a:cubicBezTo>
                    <a:pt x="0" y="7776"/>
                    <a:pt x="1115" y="5085"/>
                    <a:pt x="3100" y="3100"/>
                  </a:cubicBezTo>
                  <a:cubicBezTo>
                    <a:pt x="5085" y="1115"/>
                    <a:pt x="7776" y="0"/>
                    <a:pt x="1058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33350" cap="rnd">
              <a:solidFill>
                <a:srgbClr val="75B461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6554006" cy="37247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3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623983" y="507237"/>
            <a:ext cx="16730267" cy="1911350"/>
            <a:chOff x="0" y="0"/>
            <a:chExt cx="22307023" cy="2548467"/>
          </a:xfrm>
        </p:grpSpPr>
        <p:sp>
          <p:nvSpPr>
            <p:cNvPr id="7" name="TextBox 7"/>
            <p:cNvSpPr txBox="1"/>
            <p:nvPr/>
          </p:nvSpPr>
          <p:spPr>
            <a:xfrm>
              <a:off x="0" y="-57150"/>
              <a:ext cx="22307023" cy="12509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080"/>
                </a:lnSpc>
                <a:spcBef>
                  <a:spcPct val="0"/>
                </a:spcBef>
              </a:pPr>
              <a:r>
                <a:rPr lang="en-US" sz="5900" b="1">
                  <a:solidFill>
                    <a:srgbClr val="332C6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ZADŁUŻENIE GMINY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872192"/>
              <a:ext cx="22307023" cy="6762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</a:pPr>
              <a:endParaRPr/>
            </a:p>
          </p:txBody>
        </p:sp>
      </p:grpSp>
      <p:sp>
        <p:nvSpPr>
          <p:cNvPr id="9" name="AutoShape 9"/>
          <p:cNvSpPr/>
          <p:nvPr/>
        </p:nvSpPr>
        <p:spPr>
          <a:xfrm>
            <a:off x="780500" y="1651140"/>
            <a:ext cx="16230600" cy="47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Freeform 10"/>
          <p:cNvSpPr/>
          <p:nvPr/>
        </p:nvSpPr>
        <p:spPr>
          <a:xfrm>
            <a:off x="168090" y="198479"/>
            <a:ext cx="1980731" cy="1660443"/>
          </a:xfrm>
          <a:custGeom>
            <a:avLst/>
            <a:gdLst/>
            <a:ahLst/>
            <a:cxnLst/>
            <a:rect l="l" t="t" r="r" b="b"/>
            <a:pathLst>
              <a:path w="1980731" h="1660443">
                <a:moveTo>
                  <a:pt x="0" y="0"/>
                </a:moveTo>
                <a:lnTo>
                  <a:pt x="1980731" y="0"/>
                </a:lnTo>
                <a:lnTo>
                  <a:pt x="1980731" y="1660442"/>
                </a:lnTo>
                <a:lnTo>
                  <a:pt x="0" y="16604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7369913" y="9258300"/>
            <a:ext cx="647643" cy="772570"/>
          </a:xfrm>
          <a:custGeom>
            <a:avLst/>
            <a:gdLst/>
            <a:ahLst/>
            <a:cxnLst/>
            <a:rect l="l" t="t" r="r" b="b"/>
            <a:pathLst>
              <a:path w="647643" h="772570">
                <a:moveTo>
                  <a:pt x="0" y="0"/>
                </a:moveTo>
                <a:lnTo>
                  <a:pt x="647644" y="0"/>
                </a:lnTo>
                <a:lnTo>
                  <a:pt x="647644" y="772570"/>
                </a:lnTo>
                <a:lnTo>
                  <a:pt x="0" y="7725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1221598" y="6462846"/>
            <a:ext cx="16230600" cy="3568023"/>
            <a:chOff x="0" y="0"/>
            <a:chExt cx="21640800" cy="4757364"/>
          </a:xfrm>
        </p:grpSpPr>
        <p:sp>
          <p:nvSpPr>
            <p:cNvPr id="13" name="TextBox 13"/>
            <p:cNvSpPr txBox="1"/>
            <p:nvPr/>
          </p:nvSpPr>
          <p:spPr>
            <a:xfrm>
              <a:off x="0" y="9525"/>
              <a:ext cx="20209165" cy="22764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798"/>
                </a:lnSpc>
              </a:pPr>
              <a:r>
                <a:rPr lang="en-US" sz="5665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Zadłużenie gminy na </a:t>
              </a:r>
              <a:r>
                <a:rPr lang="en-US" sz="5665" b="1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rok 2025</a:t>
              </a:r>
              <a:r>
                <a:rPr lang="en-US" sz="5665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 </a:t>
              </a:r>
            </a:p>
            <a:p>
              <a:pPr marL="0" lvl="0" indent="0" algn="ctr">
                <a:lnSpc>
                  <a:spcPts val="6798"/>
                </a:lnSpc>
                <a:spcBef>
                  <a:spcPct val="0"/>
                </a:spcBef>
              </a:pPr>
              <a:r>
                <a:rPr lang="en-US" sz="5665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wyniesie </a:t>
              </a:r>
              <a:r>
                <a:rPr lang="en-US" sz="5665" b="1">
                  <a:solidFill>
                    <a:srgbClr val="FF3131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1 448 000 zł 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4396473"/>
              <a:ext cx="13595300" cy="3608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23"/>
                </a:lnSpc>
              </a:pPr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2" y="3836068"/>
              <a:ext cx="21640797" cy="3362"/>
            </a:xfrm>
            <a:prstGeom prst="line">
              <a:avLst/>
            </a:prstGeom>
            <a:ln w="6725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1221598" y="2801432"/>
            <a:ext cx="16391625" cy="2852538"/>
            <a:chOff x="0" y="0"/>
            <a:chExt cx="21855500" cy="3803384"/>
          </a:xfrm>
        </p:grpSpPr>
        <p:sp>
          <p:nvSpPr>
            <p:cNvPr id="17" name="TextBox 17"/>
            <p:cNvSpPr txBox="1"/>
            <p:nvPr/>
          </p:nvSpPr>
          <p:spPr>
            <a:xfrm>
              <a:off x="0" y="0"/>
              <a:ext cx="20409661" cy="22606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747"/>
                </a:lnSpc>
              </a:pPr>
              <a:r>
                <a:rPr lang="en-US" sz="5622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Zadłużenie gminy na </a:t>
              </a:r>
              <a:r>
                <a:rPr lang="en-US" sz="5622" b="1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na dzień 31.12.2018 r.</a:t>
              </a:r>
              <a:r>
                <a:rPr lang="en-US" sz="5622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 </a:t>
              </a:r>
            </a:p>
            <a:p>
              <a:pPr marL="0" lvl="0" indent="0" algn="ctr">
                <a:lnSpc>
                  <a:spcPts val="6747"/>
                </a:lnSpc>
                <a:spcBef>
                  <a:spcPct val="0"/>
                </a:spcBef>
              </a:pPr>
              <a:r>
                <a:rPr lang="en-US" sz="5622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wynosiło </a:t>
              </a:r>
              <a:r>
                <a:rPr lang="en-US" sz="5622" b="1">
                  <a:solidFill>
                    <a:srgbClr val="FF3131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7 930 000 zł</a:t>
              </a:r>
            </a:p>
          </p:txBody>
        </p:sp>
        <p:sp>
          <p:nvSpPr>
            <p:cNvPr id="18" name="AutoShape 18"/>
            <p:cNvSpPr/>
            <p:nvPr/>
          </p:nvSpPr>
          <p:spPr>
            <a:xfrm>
              <a:off x="2" y="3796720"/>
              <a:ext cx="21855497" cy="3332"/>
            </a:xfrm>
            <a:prstGeom prst="line">
              <a:avLst/>
            </a:prstGeom>
            <a:ln w="6664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</p:grpSp>
      <p:sp>
        <p:nvSpPr>
          <p:cNvPr id="19" name="TextBox 19"/>
          <p:cNvSpPr txBox="1"/>
          <p:nvPr/>
        </p:nvSpPr>
        <p:spPr>
          <a:xfrm>
            <a:off x="13699670" y="101040"/>
            <a:ext cx="4975948" cy="340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7"/>
              </a:lnSpc>
              <a:spcBef>
                <a:spcPct val="0"/>
              </a:spcBef>
            </a:pPr>
            <a:r>
              <a:rPr lang="en-US" sz="2139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BLOK I - Sytuacja finansowa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6554006" cy="36866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554006" cy="3686628"/>
            </a:xfrm>
            <a:custGeom>
              <a:avLst/>
              <a:gdLst/>
              <a:ahLst/>
              <a:cxnLst/>
              <a:rect l="l" t="t" r="r" b="b"/>
              <a:pathLst>
                <a:path w="6554006" h="3686628">
                  <a:moveTo>
                    <a:pt x="10583" y="0"/>
                  </a:moveTo>
                  <a:lnTo>
                    <a:pt x="6543423" y="0"/>
                  </a:lnTo>
                  <a:cubicBezTo>
                    <a:pt x="6546230" y="0"/>
                    <a:pt x="6548922" y="1115"/>
                    <a:pt x="6550906" y="3100"/>
                  </a:cubicBezTo>
                  <a:cubicBezTo>
                    <a:pt x="6552891" y="5085"/>
                    <a:pt x="6554006" y="7776"/>
                    <a:pt x="6554006" y="10583"/>
                  </a:cubicBezTo>
                  <a:lnTo>
                    <a:pt x="6554006" y="3676045"/>
                  </a:lnTo>
                  <a:cubicBezTo>
                    <a:pt x="6554006" y="3678852"/>
                    <a:pt x="6552891" y="3681544"/>
                    <a:pt x="6550906" y="3683529"/>
                  </a:cubicBezTo>
                  <a:cubicBezTo>
                    <a:pt x="6548922" y="3685513"/>
                    <a:pt x="6546230" y="3686628"/>
                    <a:pt x="6543423" y="3686628"/>
                  </a:cubicBezTo>
                  <a:lnTo>
                    <a:pt x="10583" y="3686628"/>
                  </a:lnTo>
                  <a:cubicBezTo>
                    <a:pt x="7776" y="3686628"/>
                    <a:pt x="5085" y="3685513"/>
                    <a:pt x="3100" y="3683529"/>
                  </a:cubicBezTo>
                  <a:cubicBezTo>
                    <a:pt x="1115" y="3681544"/>
                    <a:pt x="0" y="3678852"/>
                    <a:pt x="0" y="3676045"/>
                  </a:cubicBezTo>
                  <a:lnTo>
                    <a:pt x="0" y="10583"/>
                  </a:lnTo>
                  <a:cubicBezTo>
                    <a:pt x="0" y="7776"/>
                    <a:pt x="1115" y="5085"/>
                    <a:pt x="3100" y="3100"/>
                  </a:cubicBezTo>
                  <a:cubicBezTo>
                    <a:pt x="5085" y="1115"/>
                    <a:pt x="7776" y="0"/>
                    <a:pt x="1058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33350" cap="rnd">
              <a:solidFill>
                <a:srgbClr val="75B461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6554006" cy="37247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3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4780159">
            <a:off x="3570387" y="-1491388"/>
            <a:ext cx="15529570" cy="15335451"/>
          </a:xfrm>
          <a:custGeom>
            <a:avLst/>
            <a:gdLst/>
            <a:ahLst/>
            <a:cxnLst/>
            <a:rect l="l" t="t" r="r" b="b"/>
            <a:pathLst>
              <a:path w="15529570" h="15335451">
                <a:moveTo>
                  <a:pt x="0" y="0"/>
                </a:moveTo>
                <a:lnTo>
                  <a:pt x="15529570" y="0"/>
                </a:lnTo>
                <a:lnTo>
                  <a:pt x="15529570" y="15335451"/>
                </a:lnTo>
                <a:lnTo>
                  <a:pt x="0" y="153354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0"/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4174325" y="505900"/>
            <a:ext cx="16730267" cy="1911350"/>
            <a:chOff x="0" y="0"/>
            <a:chExt cx="22307023" cy="2548467"/>
          </a:xfrm>
        </p:grpSpPr>
        <p:sp>
          <p:nvSpPr>
            <p:cNvPr id="7" name="TextBox 7"/>
            <p:cNvSpPr txBox="1"/>
            <p:nvPr/>
          </p:nvSpPr>
          <p:spPr>
            <a:xfrm>
              <a:off x="0" y="-57150"/>
              <a:ext cx="22307023" cy="12509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080"/>
                </a:lnSpc>
                <a:spcBef>
                  <a:spcPct val="0"/>
                </a:spcBef>
              </a:pPr>
              <a:r>
                <a:rPr lang="en-US" sz="5900" b="1">
                  <a:solidFill>
                    <a:srgbClr val="332C6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INFRASTRUKTURA I USŁUGI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872192"/>
              <a:ext cx="22307023" cy="6762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68090" y="198479"/>
            <a:ext cx="1980731" cy="1660443"/>
          </a:xfrm>
          <a:custGeom>
            <a:avLst/>
            <a:gdLst/>
            <a:ahLst/>
            <a:cxnLst/>
            <a:rect l="l" t="t" r="r" b="b"/>
            <a:pathLst>
              <a:path w="1980731" h="1660443">
                <a:moveTo>
                  <a:pt x="0" y="0"/>
                </a:moveTo>
                <a:lnTo>
                  <a:pt x="1980731" y="0"/>
                </a:lnTo>
                <a:lnTo>
                  <a:pt x="1980731" y="1660442"/>
                </a:lnTo>
                <a:lnTo>
                  <a:pt x="0" y="16604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7369913" y="9258300"/>
            <a:ext cx="647643" cy="772570"/>
          </a:xfrm>
          <a:custGeom>
            <a:avLst/>
            <a:gdLst/>
            <a:ahLst/>
            <a:cxnLst/>
            <a:rect l="l" t="t" r="r" b="b"/>
            <a:pathLst>
              <a:path w="647643" h="772570">
                <a:moveTo>
                  <a:pt x="0" y="0"/>
                </a:moveTo>
                <a:lnTo>
                  <a:pt x="647644" y="0"/>
                </a:lnTo>
                <a:lnTo>
                  <a:pt x="647644" y="772570"/>
                </a:lnTo>
                <a:lnTo>
                  <a:pt x="0" y="7725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>
            <a:off x="780500" y="1651140"/>
            <a:ext cx="16230600" cy="47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aphicFrame>
        <p:nvGraphicFramePr>
          <p:cNvPr id="12" name="Table 12"/>
          <p:cNvGraphicFramePr>
            <a:graphicFrameLocks noGrp="1"/>
          </p:cNvGraphicFramePr>
          <p:nvPr/>
        </p:nvGraphicFramePr>
        <p:xfrm>
          <a:off x="1560847" y="2417250"/>
          <a:ext cx="15450252" cy="6724650"/>
        </p:xfrm>
        <a:graphic>
          <a:graphicData uri="http://schemas.openxmlformats.org/drawingml/2006/table">
            <a:tbl>
              <a:tblPr/>
              <a:tblGrid>
                <a:gridCol w="53907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59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41550">
                <a:tc>
                  <a:txBody>
                    <a:bodyPr/>
                    <a:lstStyle/>
                    <a:p>
                      <a:pPr algn="ctr">
                        <a:lnSpc>
                          <a:spcPts val="4059"/>
                        </a:lnSpc>
                        <a:defRPr/>
                      </a:pPr>
                      <a:r>
                        <a:rPr lang="en-US" sz="2899" b="1">
                          <a:solidFill>
                            <a:srgbClr val="000000"/>
                          </a:solidFill>
                          <a:latin typeface="DM Sans Bold"/>
                          <a:ea typeface="DM Sans Bold"/>
                          <a:cs typeface="DM Sans Bold"/>
                          <a:sym typeface="DM Sans Bold"/>
                        </a:rPr>
                        <a:t>DROGI GMINNE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D2EF"/>
                    </a:solidFill>
                  </a:tcPr>
                </a:tc>
                <a:tc>
                  <a:txBody>
                    <a:bodyPr/>
                    <a:lstStyle/>
                    <a:p>
                      <a:pPr marL="518158" lvl="1" indent="-259079" algn="l">
                        <a:lnSpc>
                          <a:spcPts val="3359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większość jest w złym stanie, niebitumiczne</a:t>
                      </a:r>
                      <a:endParaRPr lang="en-US" sz="1100"/>
                    </a:p>
                    <a:p>
                      <a:pPr marL="518158" lvl="1" indent="-259079" algn="l">
                        <a:lnSpc>
                          <a:spcPts val="3359"/>
                        </a:lnSpc>
                        <a:buFont typeface="Arial"/>
                        <a:buChar char="•"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wykonywane jest doraźne łatanie, bo budżet pozwala na wydatkowanie na ten cel tylko “kilkudziesięciu tysięcy złotych rocznie”</a:t>
                      </a: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C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1550">
                <a:tc>
                  <a:txBody>
                    <a:bodyPr/>
                    <a:lstStyle/>
                    <a:p>
                      <a:pPr algn="ctr">
                        <a:lnSpc>
                          <a:spcPts val="4059"/>
                        </a:lnSpc>
                        <a:defRPr/>
                      </a:pPr>
                      <a:r>
                        <a:rPr lang="en-US" sz="2899" b="1">
                          <a:solidFill>
                            <a:srgbClr val="FEFBF5"/>
                          </a:solidFill>
                          <a:latin typeface="DM Sans Bold"/>
                          <a:ea typeface="DM Sans Bold"/>
                          <a:cs typeface="DM Sans Bold"/>
                          <a:sym typeface="DM Sans Bold"/>
                        </a:rPr>
                        <a:t>WODOCIĄGI I KANALIZACJA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956A"/>
                    </a:solidFill>
                  </a:tcPr>
                </a:tc>
                <a:tc>
                  <a:txBody>
                    <a:bodyPr/>
                    <a:lstStyle/>
                    <a:p>
                      <a:pPr marL="518158" lvl="1" indent="-259079" algn="l">
                        <a:lnSpc>
                          <a:spcPts val="3359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sieci są wyeksploatowane</a:t>
                      </a:r>
                      <a:endParaRPr lang="en-US" sz="1100"/>
                    </a:p>
                    <a:p>
                      <a:pPr marL="518158" lvl="1" indent="-259079" algn="l">
                        <a:lnSpc>
                          <a:spcPts val="3359"/>
                        </a:lnSpc>
                        <a:buFont typeface="Arial"/>
                        <a:buChar char="•"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obecne nakłady to tylko podstawowe działania w tym zakresie</a:t>
                      </a:r>
                    </a:p>
                    <a:p>
                      <a:pPr marL="518158" lvl="1" indent="-259079" algn="l">
                        <a:lnSpc>
                          <a:spcPts val="3359"/>
                        </a:lnSpc>
                        <a:buFont typeface="Arial"/>
                        <a:buChar char="•"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potrzebne są wysokie środki + dotacje, żeby zapewnić mieszkańcom niezawodność dostaw</a:t>
                      </a: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C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1550">
                <a:tc>
                  <a:txBody>
                    <a:bodyPr/>
                    <a:lstStyle/>
                    <a:p>
                      <a:pPr algn="ctr">
                        <a:lnSpc>
                          <a:spcPts val="4059"/>
                        </a:lnSpc>
                        <a:defRPr/>
                      </a:pPr>
                      <a:r>
                        <a:rPr lang="en-US" sz="2899" b="1">
                          <a:solidFill>
                            <a:srgbClr val="000000"/>
                          </a:solidFill>
                          <a:latin typeface="DM Sans Bold"/>
                          <a:ea typeface="DM Sans Bold"/>
                          <a:cs typeface="DM Sans Bold"/>
                          <a:sym typeface="DM Sans Bold"/>
                        </a:rPr>
                        <a:t>OŚWIETLENIE ULICZNE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D2EF"/>
                    </a:solidFill>
                  </a:tcPr>
                </a:tc>
                <a:tc>
                  <a:txBody>
                    <a:bodyPr/>
                    <a:lstStyle/>
                    <a:p>
                      <a:pPr marL="518158" lvl="1" indent="-259079" algn="l">
                        <a:lnSpc>
                          <a:spcPts val="3359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stare słupy i zużyte oprawy powodują wysokie zużycie energii</a:t>
                      </a:r>
                      <a:endParaRPr lang="en-US" sz="1100"/>
                    </a:p>
                    <a:p>
                      <a:pPr marL="518158" lvl="1" indent="-259079" algn="l">
                        <a:lnSpc>
                          <a:spcPts val="3359"/>
                        </a:lnSpc>
                        <a:buFont typeface="Arial"/>
                        <a:buChar char="•"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plan modernizacji w 2026 roku obejmie jedynie 15 % infrastruktury</a:t>
                      </a:r>
                    </a:p>
                    <a:p>
                      <a:pPr marL="518158" lvl="1" indent="-259079" algn="l">
                        <a:lnSpc>
                          <a:spcPts val="3359"/>
                        </a:lnSpc>
                        <a:buFont typeface="Arial"/>
                        <a:buChar char="•"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koszt dla gminy to 170 000 zł + środki zewnętrzne</a:t>
                      </a: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C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TextBox 13"/>
          <p:cNvSpPr txBox="1"/>
          <p:nvPr/>
        </p:nvSpPr>
        <p:spPr>
          <a:xfrm>
            <a:off x="1888508" y="9386181"/>
            <a:ext cx="14510984" cy="5168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9"/>
              </a:lnSpc>
              <a:spcBef>
                <a:spcPct val="0"/>
              </a:spcBef>
            </a:pPr>
            <a:r>
              <a:rPr lang="en-US" sz="3416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Gmina musi zapewnić podstawowe usługi, ale brakuje środków.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699670" y="101040"/>
            <a:ext cx="4975948" cy="340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7"/>
              </a:lnSpc>
              <a:spcBef>
                <a:spcPct val="0"/>
              </a:spcBef>
            </a:pPr>
            <a:r>
              <a:rPr lang="en-US" sz="2139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BLOK I - Sytuacja finansowa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6554006" cy="36866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554006" cy="3686628"/>
            </a:xfrm>
            <a:custGeom>
              <a:avLst/>
              <a:gdLst/>
              <a:ahLst/>
              <a:cxnLst/>
              <a:rect l="l" t="t" r="r" b="b"/>
              <a:pathLst>
                <a:path w="6554006" h="3686628">
                  <a:moveTo>
                    <a:pt x="10583" y="0"/>
                  </a:moveTo>
                  <a:lnTo>
                    <a:pt x="6543423" y="0"/>
                  </a:lnTo>
                  <a:cubicBezTo>
                    <a:pt x="6546230" y="0"/>
                    <a:pt x="6548922" y="1115"/>
                    <a:pt x="6550906" y="3100"/>
                  </a:cubicBezTo>
                  <a:cubicBezTo>
                    <a:pt x="6552891" y="5085"/>
                    <a:pt x="6554006" y="7776"/>
                    <a:pt x="6554006" y="10583"/>
                  </a:cubicBezTo>
                  <a:lnTo>
                    <a:pt x="6554006" y="3676045"/>
                  </a:lnTo>
                  <a:cubicBezTo>
                    <a:pt x="6554006" y="3678852"/>
                    <a:pt x="6552891" y="3681544"/>
                    <a:pt x="6550906" y="3683529"/>
                  </a:cubicBezTo>
                  <a:cubicBezTo>
                    <a:pt x="6548922" y="3685513"/>
                    <a:pt x="6546230" y="3686628"/>
                    <a:pt x="6543423" y="3686628"/>
                  </a:cubicBezTo>
                  <a:lnTo>
                    <a:pt x="10583" y="3686628"/>
                  </a:lnTo>
                  <a:cubicBezTo>
                    <a:pt x="7776" y="3686628"/>
                    <a:pt x="5085" y="3685513"/>
                    <a:pt x="3100" y="3683529"/>
                  </a:cubicBezTo>
                  <a:cubicBezTo>
                    <a:pt x="1115" y="3681544"/>
                    <a:pt x="0" y="3678852"/>
                    <a:pt x="0" y="3676045"/>
                  </a:cubicBezTo>
                  <a:lnTo>
                    <a:pt x="0" y="10583"/>
                  </a:lnTo>
                  <a:cubicBezTo>
                    <a:pt x="0" y="7776"/>
                    <a:pt x="1115" y="5085"/>
                    <a:pt x="3100" y="3100"/>
                  </a:cubicBezTo>
                  <a:cubicBezTo>
                    <a:pt x="5085" y="1115"/>
                    <a:pt x="7776" y="0"/>
                    <a:pt x="1058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33350" cap="rnd">
              <a:solidFill>
                <a:srgbClr val="75B461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6554006" cy="37247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3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4780159">
            <a:off x="3570387" y="-1491388"/>
            <a:ext cx="15529570" cy="15335451"/>
          </a:xfrm>
          <a:custGeom>
            <a:avLst/>
            <a:gdLst/>
            <a:ahLst/>
            <a:cxnLst/>
            <a:rect l="l" t="t" r="r" b="b"/>
            <a:pathLst>
              <a:path w="15529570" h="15335451">
                <a:moveTo>
                  <a:pt x="0" y="0"/>
                </a:moveTo>
                <a:lnTo>
                  <a:pt x="15529570" y="0"/>
                </a:lnTo>
                <a:lnTo>
                  <a:pt x="15529570" y="15335451"/>
                </a:lnTo>
                <a:lnTo>
                  <a:pt x="0" y="153354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0"/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4174325" y="505900"/>
            <a:ext cx="16730267" cy="1911350"/>
            <a:chOff x="0" y="0"/>
            <a:chExt cx="22307023" cy="2548467"/>
          </a:xfrm>
        </p:grpSpPr>
        <p:sp>
          <p:nvSpPr>
            <p:cNvPr id="7" name="TextBox 7"/>
            <p:cNvSpPr txBox="1"/>
            <p:nvPr/>
          </p:nvSpPr>
          <p:spPr>
            <a:xfrm>
              <a:off x="0" y="-57150"/>
              <a:ext cx="22307023" cy="12509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080"/>
                </a:lnSpc>
                <a:spcBef>
                  <a:spcPct val="0"/>
                </a:spcBef>
              </a:pPr>
              <a:r>
                <a:rPr lang="en-US" sz="5900" b="1">
                  <a:solidFill>
                    <a:srgbClr val="332C6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INFRASTRUKTURA I USŁUGI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872192"/>
              <a:ext cx="22307023" cy="6762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68090" y="198479"/>
            <a:ext cx="1980731" cy="1660443"/>
          </a:xfrm>
          <a:custGeom>
            <a:avLst/>
            <a:gdLst/>
            <a:ahLst/>
            <a:cxnLst/>
            <a:rect l="l" t="t" r="r" b="b"/>
            <a:pathLst>
              <a:path w="1980731" h="1660443">
                <a:moveTo>
                  <a:pt x="0" y="0"/>
                </a:moveTo>
                <a:lnTo>
                  <a:pt x="1980731" y="0"/>
                </a:lnTo>
                <a:lnTo>
                  <a:pt x="1980731" y="1660442"/>
                </a:lnTo>
                <a:lnTo>
                  <a:pt x="0" y="16604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7369913" y="9258300"/>
            <a:ext cx="647643" cy="772570"/>
          </a:xfrm>
          <a:custGeom>
            <a:avLst/>
            <a:gdLst/>
            <a:ahLst/>
            <a:cxnLst/>
            <a:rect l="l" t="t" r="r" b="b"/>
            <a:pathLst>
              <a:path w="647643" h="772570">
                <a:moveTo>
                  <a:pt x="0" y="0"/>
                </a:moveTo>
                <a:lnTo>
                  <a:pt x="647644" y="0"/>
                </a:lnTo>
                <a:lnTo>
                  <a:pt x="647644" y="772570"/>
                </a:lnTo>
                <a:lnTo>
                  <a:pt x="0" y="7725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>
            <a:off x="780500" y="1651140"/>
            <a:ext cx="16230600" cy="47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aphicFrame>
        <p:nvGraphicFramePr>
          <p:cNvPr id="12" name="Table 12"/>
          <p:cNvGraphicFramePr>
            <a:graphicFrameLocks noGrp="1"/>
          </p:cNvGraphicFramePr>
          <p:nvPr/>
        </p:nvGraphicFramePr>
        <p:xfrm>
          <a:off x="7627746" y="2909445"/>
          <a:ext cx="7801939" cy="3914475"/>
        </p:xfrm>
        <a:graphic>
          <a:graphicData uri="http://schemas.openxmlformats.org/drawingml/2006/table">
            <a:tbl>
              <a:tblPr/>
              <a:tblGrid>
                <a:gridCol w="78019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98827">
                <a:tc>
                  <a:txBody>
                    <a:bodyPr/>
                    <a:lstStyle/>
                    <a:p>
                      <a:pPr marL="604516" lvl="1" indent="-302258" algn="l">
                        <a:lnSpc>
                          <a:spcPts val="3919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26 kursów dziennie (dni robocze)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C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8114">
                <a:tc>
                  <a:txBody>
                    <a:bodyPr/>
                    <a:lstStyle/>
                    <a:p>
                      <a:pPr marL="604516" lvl="1" indent="-302258" algn="l">
                        <a:lnSpc>
                          <a:spcPts val="3919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niezbędna dla mieszkańców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C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3245">
                <a:tc>
                  <a:txBody>
                    <a:bodyPr/>
                    <a:lstStyle/>
                    <a:p>
                      <a:pPr marL="604516" lvl="1" indent="-302258" algn="l">
                        <a:lnSpc>
                          <a:spcPts val="3919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koszt dla gminy w 2026 roku to ponad </a:t>
                      </a:r>
                      <a:r>
                        <a:rPr lang="en-US" sz="2799" b="1">
                          <a:solidFill>
                            <a:srgbClr val="000000"/>
                          </a:solidFill>
                          <a:latin typeface="DM Sans Bold"/>
                          <a:ea typeface="DM Sans Bold"/>
                          <a:cs typeface="DM Sans Bold"/>
                          <a:sym typeface="DM Sans Bold"/>
                        </a:rPr>
                        <a:t>1 200 000 zł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C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TextBox 13"/>
          <p:cNvSpPr txBox="1"/>
          <p:nvPr/>
        </p:nvSpPr>
        <p:spPr>
          <a:xfrm>
            <a:off x="4174325" y="2042736"/>
            <a:ext cx="11013675" cy="476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11"/>
              </a:lnSpc>
              <a:spcBef>
                <a:spcPct val="0"/>
              </a:spcBef>
            </a:pPr>
            <a:r>
              <a:rPr lang="en-US" sz="3093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Utrzymanie usług publicznych pochłania ogromne środki.</a:t>
            </a:r>
          </a:p>
        </p:txBody>
      </p:sp>
      <p:graphicFrame>
        <p:nvGraphicFramePr>
          <p:cNvPr id="14" name="Table 14"/>
          <p:cNvGraphicFramePr>
            <a:graphicFrameLocks noGrp="1"/>
          </p:cNvGraphicFramePr>
          <p:nvPr/>
        </p:nvGraphicFramePr>
        <p:xfrm>
          <a:off x="1924782" y="4121421"/>
          <a:ext cx="3902172" cy="2178558"/>
        </p:xfrm>
        <a:graphic>
          <a:graphicData uri="http://schemas.openxmlformats.org/drawingml/2006/table">
            <a:tbl>
              <a:tblPr/>
              <a:tblGrid>
                <a:gridCol w="39021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84146">
                <a:tc>
                  <a:txBody>
                    <a:bodyPr/>
                    <a:lstStyle/>
                    <a:p>
                      <a:pPr algn="ctr">
                        <a:lnSpc>
                          <a:spcPts val="4759"/>
                        </a:lnSpc>
                        <a:defRPr/>
                      </a:pPr>
                      <a:r>
                        <a:rPr lang="en-US" sz="3399">
                          <a:solidFill>
                            <a:srgbClr val="000000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Publiczna komunikacja na linii 129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D2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5" name="TextBox 15"/>
          <p:cNvSpPr txBox="1"/>
          <p:nvPr/>
        </p:nvSpPr>
        <p:spPr>
          <a:xfrm>
            <a:off x="2582068" y="7693042"/>
            <a:ext cx="14198189" cy="1371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1"/>
              </a:lnSpc>
            </a:pPr>
            <a:r>
              <a:rPr lang="en-US" sz="3051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Bilety pokrywane przez pasażerów pokrywają tylko część kosztów kursów. </a:t>
            </a:r>
          </a:p>
          <a:p>
            <a:pPr algn="ctr">
              <a:lnSpc>
                <a:spcPts val="3661"/>
              </a:lnSpc>
            </a:pPr>
            <a:r>
              <a:rPr lang="en-US" sz="3051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To normalne, bo żadna linia nie utrzymuje się sama. </a:t>
            </a:r>
          </a:p>
          <a:p>
            <a:pPr algn="ctr">
              <a:lnSpc>
                <a:spcPts val="3661"/>
              </a:lnSpc>
              <a:spcBef>
                <a:spcPct val="0"/>
              </a:spcBef>
            </a:pPr>
            <a:endParaRPr lang="en-US" sz="3051" b="1">
              <a:solidFill>
                <a:srgbClr val="000000"/>
              </a:solidFill>
              <a:latin typeface="DM Sans Bold"/>
              <a:ea typeface="DM Sans Bold"/>
              <a:cs typeface="DM Sans Bold"/>
              <a:sym typeface="DM Sans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3242012" y="8862387"/>
            <a:ext cx="13105329" cy="8002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5"/>
              </a:lnSpc>
              <a:spcBef>
                <a:spcPct val="0"/>
              </a:spcBef>
            </a:pPr>
            <a:r>
              <a:rPr lang="en-US" sz="2595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Gdy pasażer płaci 4-6 zł za bilet, faktyczny koszt przejazdu wynosi dużo więcej. Różnicę musi pokryć gmina.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699670" y="101040"/>
            <a:ext cx="4975948" cy="340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7"/>
              </a:lnSpc>
              <a:spcBef>
                <a:spcPct val="0"/>
              </a:spcBef>
            </a:pPr>
            <a:r>
              <a:rPr lang="en-US" sz="2139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BLOK I - Sytuacja finansowa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6554006" cy="36866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554006" cy="3686628"/>
            </a:xfrm>
            <a:custGeom>
              <a:avLst/>
              <a:gdLst/>
              <a:ahLst/>
              <a:cxnLst/>
              <a:rect l="l" t="t" r="r" b="b"/>
              <a:pathLst>
                <a:path w="6554006" h="3686628">
                  <a:moveTo>
                    <a:pt x="10583" y="0"/>
                  </a:moveTo>
                  <a:lnTo>
                    <a:pt x="6543423" y="0"/>
                  </a:lnTo>
                  <a:cubicBezTo>
                    <a:pt x="6546230" y="0"/>
                    <a:pt x="6548922" y="1115"/>
                    <a:pt x="6550906" y="3100"/>
                  </a:cubicBezTo>
                  <a:cubicBezTo>
                    <a:pt x="6552891" y="5085"/>
                    <a:pt x="6554006" y="7776"/>
                    <a:pt x="6554006" y="10583"/>
                  </a:cubicBezTo>
                  <a:lnTo>
                    <a:pt x="6554006" y="3676045"/>
                  </a:lnTo>
                  <a:cubicBezTo>
                    <a:pt x="6554006" y="3678852"/>
                    <a:pt x="6552891" y="3681544"/>
                    <a:pt x="6550906" y="3683529"/>
                  </a:cubicBezTo>
                  <a:cubicBezTo>
                    <a:pt x="6548922" y="3685513"/>
                    <a:pt x="6546230" y="3686628"/>
                    <a:pt x="6543423" y="3686628"/>
                  </a:cubicBezTo>
                  <a:lnTo>
                    <a:pt x="10583" y="3686628"/>
                  </a:lnTo>
                  <a:cubicBezTo>
                    <a:pt x="7776" y="3686628"/>
                    <a:pt x="5085" y="3685513"/>
                    <a:pt x="3100" y="3683529"/>
                  </a:cubicBezTo>
                  <a:cubicBezTo>
                    <a:pt x="1115" y="3681544"/>
                    <a:pt x="0" y="3678852"/>
                    <a:pt x="0" y="3676045"/>
                  </a:cubicBezTo>
                  <a:lnTo>
                    <a:pt x="0" y="10583"/>
                  </a:lnTo>
                  <a:cubicBezTo>
                    <a:pt x="0" y="7776"/>
                    <a:pt x="1115" y="5085"/>
                    <a:pt x="3100" y="3100"/>
                  </a:cubicBezTo>
                  <a:cubicBezTo>
                    <a:pt x="5085" y="1115"/>
                    <a:pt x="7776" y="0"/>
                    <a:pt x="1058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33350" cap="rnd">
              <a:solidFill>
                <a:srgbClr val="75B461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6554006" cy="37247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3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4780159">
            <a:off x="3570387" y="-1491388"/>
            <a:ext cx="15529570" cy="15335451"/>
          </a:xfrm>
          <a:custGeom>
            <a:avLst/>
            <a:gdLst/>
            <a:ahLst/>
            <a:cxnLst/>
            <a:rect l="l" t="t" r="r" b="b"/>
            <a:pathLst>
              <a:path w="15529570" h="15335451">
                <a:moveTo>
                  <a:pt x="0" y="0"/>
                </a:moveTo>
                <a:lnTo>
                  <a:pt x="15529570" y="0"/>
                </a:lnTo>
                <a:lnTo>
                  <a:pt x="15529570" y="15335451"/>
                </a:lnTo>
                <a:lnTo>
                  <a:pt x="0" y="153354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0"/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4174325" y="505900"/>
            <a:ext cx="16730267" cy="1911350"/>
            <a:chOff x="0" y="0"/>
            <a:chExt cx="22307023" cy="2548467"/>
          </a:xfrm>
        </p:grpSpPr>
        <p:sp>
          <p:nvSpPr>
            <p:cNvPr id="7" name="TextBox 7"/>
            <p:cNvSpPr txBox="1"/>
            <p:nvPr/>
          </p:nvSpPr>
          <p:spPr>
            <a:xfrm>
              <a:off x="0" y="-57150"/>
              <a:ext cx="22307023" cy="12509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080"/>
                </a:lnSpc>
                <a:spcBef>
                  <a:spcPct val="0"/>
                </a:spcBef>
              </a:pPr>
              <a:r>
                <a:rPr lang="en-US" sz="5900" b="1">
                  <a:solidFill>
                    <a:srgbClr val="332C6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INFRASTRUKTURA I USŁUGI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872192"/>
              <a:ext cx="22307023" cy="6762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68090" y="198479"/>
            <a:ext cx="1980731" cy="1660443"/>
          </a:xfrm>
          <a:custGeom>
            <a:avLst/>
            <a:gdLst/>
            <a:ahLst/>
            <a:cxnLst/>
            <a:rect l="l" t="t" r="r" b="b"/>
            <a:pathLst>
              <a:path w="1980731" h="1660443">
                <a:moveTo>
                  <a:pt x="0" y="0"/>
                </a:moveTo>
                <a:lnTo>
                  <a:pt x="1980731" y="0"/>
                </a:lnTo>
                <a:lnTo>
                  <a:pt x="1980731" y="1660442"/>
                </a:lnTo>
                <a:lnTo>
                  <a:pt x="0" y="16604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7369913" y="9258300"/>
            <a:ext cx="647643" cy="772570"/>
          </a:xfrm>
          <a:custGeom>
            <a:avLst/>
            <a:gdLst/>
            <a:ahLst/>
            <a:cxnLst/>
            <a:rect l="l" t="t" r="r" b="b"/>
            <a:pathLst>
              <a:path w="647643" h="772570">
                <a:moveTo>
                  <a:pt x="0" y="0"/>
                </a:moveTo>
                <a:lnTo>
                  <a:pt x="647644" y="0"/>
                </a:lnTo>
                <a:lnTo>
                  <a:pt x="647644" y="772570"/>
                </a:lnTo>
                <a:lnTo>
                  <a:pt x="0" y="7725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>
            <a:off x="780500" y="1651140"/>
            <a:ext cx="16230600" cy="47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aphicFrame>
        <p:nvGraphicFramePr>
          <p:cNvPr id="12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0648885"/>
              </p:ext>
            </p:extLst>
          </p:nvPr>
        </p:nvGraphicFramePr>
        <p:xfrm>
          <a:off x="10198959" y="3957589"/>
          <a:ext cx="7001421" cy="3720186"/>
        </p:xfrm>
        <a:graphic>
          <a:graphicData uri="http://schemas.openxmlformats.org/drawingml/2006/table">
            <a:tbl>
              <a:tblPr/>
              <a:tblGrid>
                <a:gridCol w="7001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98827">
                <a:tc>
                  <a:txBody>
                    <a:bodyPr/>
                    <a:lstStyle/>
                    <a:p>
                      <a:pPr marL="647695" lvl="1" indent="-323848" algn="just">
                        <a:lnSpc>
                          <a:spcPts val="4199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2999" dirty="0" err="1">
                          <a:solidFill>
                            <a:srgbClr val="000000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obiekty</a:t>
                      </a:r>
                      <a:r>
                        <a:rPr lang="en-US" sz="2999" dirty="0">
                          <a:solidFill>
                            <a:srgbClr val="000000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 </a:t>
                      </a:r>
                      <a:r>
                        <a:rPr lang="en-US" sz="2999" dirty="0" err="1">
                          <a:solidFill>
                            <a:srgbClr val="000000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gminne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C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8114">
                <a:tc>
                  <a:txBody>
                    <a:bodyPr/>
                    <a:lstStyle/>
                    <a:p>
                      <a:pPr marL="647695" lvl="1" indent="-323848" algn="just">
                        <a:lnSpc>
                          <a:spcPts val="4199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2999" dirty="0" err="1">
                          <a:solidFill>
                            <a:srgbClr val="000000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budynki</a:t>
                      </a:r>
                      <a:r>
                        <a:rPr lang="en-US" sz="2999" dirty="0">
                          <a:solidFill>
                            <a:srgbClr val="000000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 </a:t>
                      </a:r>
                      <a:r>
                        <a:rPr lang="en-US" sz="2999" dirty="0" err="1">
                          <a:solidFill>
                            <a:srgbClr val="000000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mieszkalne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C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3245">
                <a:tc>
                  <a:txBody>
                    <a:bodyPr/>
                    <a:lstStyle/>
                    <a:p>
                      <a:pPr marL="647695" lvl="1" indent="-323848" algn="just">
                        <a:lnSpc>
                          <a:spcPts val="4199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2999" dirty="0" err="1">
                          <a:solidFill>
                            <a:srgbClr val="000000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lokale</a:t>
                      </a:r>
                      <a:r>
                        <a:rPr lang="en-US" sz="2999" dirty="0">
                          <a:solidFill>
                            <a:srgbClr val="000000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 </a:t>
                      </a:r>
                      <a:r>
                        <a:rPr lang="en-US" sz="2999" dirty="0" err="1">
                          <a:solidFill>
                            <a:srgbClr val="000000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komunalne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C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TextBox 13"/>
          <p:cNvSpPr txBox="1"/>
          <p:nvPr/>
        </p:nvSpPr>
        <p:spPr>
          <a:xfrm>
            <a:off x="1472300" y="1996064"/>
            <a:ext cx="15343400" cy="1143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51"/>
              </a:lnSpc>
              <a:spcBef>
                <a:spcPct val="0"/>
              </a:spcBef>
            </a:pPr>
            <a:r>
              <a:rPr lang="en-US" sz="3793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Nasze budynki też czekają na remonty, a gmina ma środki wyłącznie na najpilniejsze naprawy doraźne</a:t>
            </a:r>
          </a:p>
        </p:txBody>
      </p:sp>
      <p:graphicFrame>
        <p:nvGraphicFramePr>
          <p:cNvPr id="14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6922083"/>
              </p:ext>
            </p:extLst>
          </p:nvPr>
        </p:nvGraphicFramePr>
        <p:xfrm>
          <a:off x="1087620" y="4959807"/>
          <a:ext cx="7672940" cy="1715750"/>
        </p:xfrm>
        <a:graphic>
          <a:graphicData uri="http://schemas.openxmlformats.org/drawingml/2006/table">
            <a:tbl>
              <a:tblPr/>
              <a:tblGrid>
                <a:gridCol w="76729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715750">
                <a:tc>
                  <a:txBody>
                    <a:bodyPr/>
                    <a:lstStyle/>
                    <a:p>
                      <a:pPr algn="ctr">
                        <a:lnSpc>
                          <a:spcPts val="4479"/>
                        </a:lnSpc>
                        <a:defRPr/>
                      </a:pPr>
                      <a:r>
                        <a:rPr lang="en-US" sz="3199" dirty="0" err="1">
                          <a:solidFill>
                            <a:srgbClr val="000000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Budynek</a:t>
                      </a:r>
                      <a:r>
                        <a:rPr lang="en-US" sz="3199" dirty="0">
                          <a:solidFill>
                            <a:srgbClr val="000000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 po </a:t>
                      </a:r>
                      <a:r>
                        <a:rPr lang="en-US" sz="3199" dirty="0" err="1">
                          <a:solidFill>
                            <a:srgbClr val="000000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budynku</a:t>
                      </a:r>
                      <a:r>
                        <a:rPr lang="en-US" sz="3199" dirty="0">
                          <a:solidFill>
                            <a:srgbClr val="000000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 </a:t>
                      </a:r>
                      <a:r>
                        <a:rPr lang="en-US" sz="3199" dirty="0" err="1">
                          <a:solidFill>
                            <a:srgbClr val="000000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wymaga</a:t>
                      </a:r>
                      <a:r>
                        <a:rPr lang="en-US" sz="3199" dirty="0">
                          <a:solidFill>
                            <a:srgbClr val="000000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 </a:t>
                      </a:r>
                      <a:r>
                        <a:rPr lang="en-US" sz="3199" dirty="0" err="1">
                          <a:solidFill>
                            <a:srgbClr val="000000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prac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D2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5" name="TextBox 15"/>
          <p:cNvSpPr txBox="1"/>
          <p:nvPr/>
        </p:nvSpPr>
        <p:spPr>
          <a:xfrm>
            <a:off x="3080555" y="8506450"/>
            <a:ext cx="12126889" cy="1095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81"/>
              </a:lnSpc>
              <a:spcBef>
                <a:spcPct val="0"/>
              </a:spcBef>
            </a:pPr>
            <a:r>
              <a:rPr lang="en-US" sz="3651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Brak pieniędzy na modernizacje oznacza narastające problemy techniczne i większe koszty w przyszłości.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699670" y="101040"/>
            <a:ext cx="4975948" cy="340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7"/>
              </a:lnSpc>
              <a:spcBef>
                <a:spcPct val="0"/>
              </a:spcBef>
            </a:pPr>
            <a:r>
              <a:rPr lang="en-US" sz="2139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BLOK I - Sytuacja finansowa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048134" flipH="1">
            <a:off x="2314544" y="-2999481"/>
            <a:ext cx="15136400" cy="15644858"/>
          </a:xfrm>
          <a:custGeom>
            <a:avLst/>
            <a:gdLst/>
            <a:ahLst/>
            <a:cxnLst/>
            <a:rect l="l" t="t" r="r" b="b"/>
            <a:pathLst>
              <a:path w="15136400" h="15644858">
                <a:moveTo>
                  <a:pt x="15136401" y="0"/>
                </a:moveTo>
                <a:lnTo>
                  <a:pt x="0" y="0"/>
                </a:lnTo>
                <a:lnTo>
                  <a:pt x="0" y="15644859"/>
                </a:lnTo>
                <a:lnTo>
                  <a:pt x="15136401" y="15644859"/>
                </a:lnTo>
                <a:lnTo>
                  <a:pt x="15136401" y="0"/>
                </a:lnTo>
                <a:close/>
              </a:path>
            </a:pathLst>
          </a:custGeom>
          <a:blipFill>
            <a:blip r:embed="rId2">
              <a:alphaModFix amt="36000"/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191966" y="442011"/>
            <a:ext cx="16730267" cy="1911284"/>
            <a:chOff x="0" y="0"/>
            <a:chExt cx="22307023" cy="2548378"/>
          </a:xfrm>
        </p:grpSpPr>
        <p:sp>
          <p:nvSpPr>
            <p:cNvPr id="4" name="TextBox 4"/>
            <p:cNvSpPr txBox="1"/>
            <p:nvPr/>
          </p:nvSpPr>
          <p:spPr>
            <a:xfrm>
              <a:off x="0" y="-57150"/>
              <a:ext cx="22307023" cy="12508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080"/>
                </a:lnSpc>
                <a:spcBef>
                  <a:spcPct val="0"/>
                </a:spcBef>
              </a:pPr>
              <a:r>
                <a:rPr lang="en-US" sz="5900" b="1">
                  <a:solidFill>
                    <a:srgbClr val="332C6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WSTRZYMANE INWESTYCJE 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1872103"/>
              <a:ext cx="22307023" cy="6762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68090" y="198479"/>
            <a:ext cx="1980731" cy="1660443"/>
          </a:xfrm>
          <a:custGeom>
            <a:avLst/>
            <a:gdLst/>
            <a:ahLst/>
            <a:cxnLst/>
            <a:rect l="l" t="t" r="r" b="b"/>
            <a:pathLst>
              <a:path w="1980731" h="1660443">
                <a:moveTo>
                  <a:pt x="0" y="0"/>
                </a:moveTo>
                <a:lnTo>
                  <a:pt x="1980731" y="0"/>
                </a:lnTo>
                <a:lnTo>
                  <a:pt x="1980731" y="1660442"/>
                </a:lnTo>
                <a:lnTo>
                  <a:pt x="0" y="16604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AutoShape 7"/>
          <p:cNvSpPr/>
          <p:nvPr/>
        </p:nvSpPr>
        <p:spPr>
          <a:xfrm>
            <a:off x="780500" y="1651140"/>
            <a:ext cx="16230600" cy="47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Freeform 8"/>
          <p:cNvSpPr/>
          <p:nvPr/>
        </p:nvSpPr>
        <p:spPr>
          <a:xfrm>
            <a:off x="17369913" y="9258300"/>
            <a:ext cx="647643" cy="772570"/>
          </a:xfrm>
          <a:custGeom>
            <a:avLst/>
            <a:gdLst/>
            <a:ahLst/>
            <a:cxnLst/>
            <a:rect l="l" t="t" r="r" b="b"/>
            <a:pathLst>
              <a:path w="647643" h="772570">
                <a:moveTo>
                  <a:pt x="0" y="0"/>
                </a:moveTo>
                <a:lnTo>
                  <a:pt x="647644" y="0"/>
                </a:lnTo>
                <a:lnTo>
                  <a:pt x="647644" y="772570"/>
                </a:lnTo>
                <a:lnTo>
                  <a:pt x="0" y="7725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0" y="-57660"/>
            <a:ext cx="18288000" cy="10287000"/>
            <a:chOff x="0" y="0"/>
            <a:chExt cx="6554006" cy="368662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554006" cy="3686628"/>
            </a:xfrm>
            <a:custGeom>
              <a:avLst/>
              <a:gdLst/>
              <a:ahLst/>
              <a:cxnLst/>
              <a:rect l="l" t="t" r="r" b="b"/>
              <a:pathLst>
                <a:path w="6554006" h="3686628">
                  <a:moveTo>
                    <a:pt x="10583" y="0"/>
                  </a:moveTo>
                  <a:lnTo>
                    <a:pt x="6543423" y="0"/>
                  </a:lnTo>
                  <a:cubicBezTo>
                    <a:pt x="6546230" y="0"/>
                    <a:pt x="6548922" y="1115"/>
                    <a:pt x="6550906" y="3100"/>
                  </a:cubicBezTo>
                  <a:cubicBezTo>
                    <a:pt x="6552891" y="5085"/>
                    <a:pt x="6554006" y="7776"/>
                    <a:pt x="6554006" y="10583"/>
                  </a:cubicBezTo>
                  <a:lnTo>
                    <a:pt x="6554006" y="3676045"/>
                  </a:lnTo>
                  <a:cubicBezTo>
                    <a:pt x="6554006" y="3678852"/>
                    <a:pt x="6552891" y="3681544"/>
                    <a:pt x="6550906" y="3683529"/>
                  </a:cubicBezTo>
                  <a:cubicBezTo>
                    <a:pt x="6548922" y="3685513"/>
                    <a:pt x="6546230" y="3686628"/>
                    <a:pt x="6543423" y="3686628"/>
                  </a:cubicBezTo>
                  <a:lnTo>
                    <a:pt x="10583" y="3686628"/>
                  </a:lnTo>
                  <a:cubicBezTo>
                    <a:pt x="7776" y="3686628"/>
                    <a:pt x="5085" y="3685513"/>
                    <a:pt x="3100" y="3683529"/>
                  </a:cubicBezTo>
                  <a:cubicBezTo>
                    <a:pt x="1115" y="3681544"/>
                    <a:pt x="0" y="3678852"/>
                    <a:pt x="0" y="3676045"/>
                  </a:cubicBezTo>
                  <a:lnTo>
                    <a:pt x="0" y="10583"/>
                  </a:lnTo>
                  <a:cubicBezTo>
                    <a:pt x="0" y="7776"/>
                    <a:pt x="1115" y="5085"/>
                    <a:pt x="3100" y="3100"/>
                  </a:cubicBezTo>
                  <a:cubicBezTo>
                    <a:pt x="5085" y="1115"/>
                    <a:pt x="7776" y="0"/>
                    <a:pt x="1058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33350" cap="rnd">
              <a:solidFill>
                <a:srgbClr val="75B461"/>
              </a:solidFill>
              <a:prstDash val="solid"/>
              <a:round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6554006" cy="37247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3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531221" y="2545975"/>
            <a:ext cx="17023192" cy="562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65"/>
              </a:lnSpc>
              <a:spcBef>
                <a:spcPct val="0"/>
              </a:spcBef>
            </a:pPr>
            <a:r>
              <a:rPr lang="en-US" sz="3554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Inwestycje wstrzymane z powodu braku środków: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780500" y="2841283"/>
            <a:ext cx="15982400" cy="2918179"/>
            <a:chOff x="0" y="0"/>
            <a:chExt cx="21309866" cy="3890906"/>
          </a:xfrm>
        </p:grpSpPr>
        <p:sp>
          <p:nvSpPr>
            <p:cNvPr id="14" name="TextBox 14"/>
            <p:cNvSpPr txBox="1"/>
            <p:nvPr/>
          </p:nvSpPr>
          <p:spPr>
            <a:xfrm>
              <a:off x="0" y="-9525"/>
              <a:ext cx="21309866" cy="8492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59"/>
                </a:lnSpc>
              </a:pPr>
              <a:endParaRPr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1356702"/>
              <a:ext cx="21309866" cy="253420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101"/>
                </a:lnSpc>
              </a:pPr>
              <a:r>
                <a:rPr lang="en-US" sz="3643" b="1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Wymiana wodociągów (azbest)</a:t>
              </a:r>
            </a:p>
            <a:p>
              <a:pPr marL="786700" lvl="1" indent="-393350" algn="l">
                <a:lnSpc>
                  <a:spcPts val="5101"/>
                </a:lnSpc>
                <a:buFont typeface="Arial"/>
                <a:buChar char="•"/>
              </a:pPr>
              <a:r>
                <a:rPr lang="en-US" sz="3643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ul. Słowackiego i Grzegorzewskiej w Krupskim Młynie</a:t>
              </a:r>
            </a:p>
            <a:p>
              <a:pPr marL="786700" lvl="1" indent="-393350" algn="l">
                <a:lnSpc>
                  <a:spcPts val="5101"/>
                </a:lnSpc>
                <a:buFont typeface="Arial"/>
                <a:buChar char="•"/>
              </a:pPr>
              <a:r>
                <a:rPr lang="en-US" sz="3643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awaryjna sieć w Potępie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80500" y="5515179"/>
            <a:ext cx="15982400" cy="3565913"/>
            <a:chOff x="0" y="0"/>
            <a:chExt cx="21309866" cy="4754550"/>
          </a:xfrm>
        </p:grpSpPr>
        <p:sp>
          <p:nvSpPr>
            <p:cNvPr id="17" name="TextBox 17"/>
            <p:cNvSpPr txBox="1"/>
            <p:nvPr/>
          </p:nvSpPr>
          <p:spPr>
            <a:xfrm>
              <a:off x="0" y="-9525"/>
              <a:ext cx="21309866" cy="8492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59"/>
                </a:lnSpc>
              </a:pPr>
              <a:endParaRPr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1356702"/>
              <a:ext cx="21309866" cy="33978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101"/>
                </a:lnSpc>
              </a:pPr>
              <a:r>
                <a:rPr lang="en-US" sz="3643" b="1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Modernizacja kanalizacji i oczyszczania ścieków</a:t>
              </a:r>
            </a:p>
            <a:p>
              <a:pPr marL="786700" lvl="1" indent="-393350" algn="l">
                <a:lnSpc>
                  <a:spcPts val="5101"/>
                </a:lnSpc>
                <a:buFont typeface="Arial"/>
                <a:buChar char="•"/>
              </a:pPr>
              <a:r>
                <a:rPr lang="en-US" sz="3643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dokończenie rozdziału kanalizacji w Ziętku</a:t>
              </a:r>
            </a:p>
            <a:p>
              <a:pPr marL="786700" lvl="1" indent="-393350" algn="l">
                <a:lnSpc>
                  <a:spcPts val="5101"/>
                </a:lnSpc>
                <a:buFont typeface="Arial"/>
                <a:buChar char="•"/>
              </a:pPr>
              <a:r>
                <a:rPr lang="en-US" sz="3643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kolektor tłoczący ścieki z Potępy i Ziętka</a:t>
              </a:r>
            </a:p>
            <a:p>
              <a:pPr marL="786700" lvl="1" indent="-393350" algn="l">
                <a:lnSpc>
                  <a:spcPts val="5101"/>
                </a:lnSpc>
                <a:buFont typeface="Arial"/>
                <a:buChar char="•"/>
              </a:pPr>
              <a:r>
                <a:rPr lang="en-US" sz="3643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przepompownie</a:t>
              </a: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1981185" y="7205226"/>
            <a:ext cx="6036372" cy="8002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5"/>
              </a:lnSpc>
              <a:spcBef>
                <a:spcPct val="0"/>
              </a:spcBef>
            </a:pPr>
            <a:r>
              <a:rPr lang="en-US" sz="2595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zmniejszyłoby to koszty oczyszczania ścieków</a:t>
            </a:r>
          </a:p>
        </p:txBody>
      </p:sp>
      <p:sp>
        <p:nvSpPr>
          <p:cNvPr id="20" name="AutoShape 20"/>
          <p:cNvSpPr/>
          <p:nvPr/>
        </p:nvSpPr>
        <p:spPr>
          <a:xfrm flipH="1">
            <a:off x="12557100" y="6759333"/>
            <a:ext cx="0" cy="182961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TextBox 21"/>
          <p:cNvSpPr txBox="1"/>
          <p:nvPr/>
        </p:nvSpPr>
        <p:spPr>
          <a:xfrm>
            <a:off x="13699670" y="101040"/>
            <a:ext cx="4975948" cy="340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7"/>
              </a:lnSpc>
              <a:spcBef>
                <a:spcPct val="0"/>
              </a:spcBef>
            </a:pPr>
            <a:r>
              <a:rPr lang="en-US" sz="2139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BLOK I - Sytuacja finansowa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780159">
            <a:off x="3870738" y="-1408247"/>
            <a:ext cx="15529570" cy="15335451"/>
          </a:xfrm>
          <a:custGeom>
            <a:avLst/>
            <a:gdLst/>
            <a:ahLst/>
            <a:cxnLst/>
            <a:rect l="l" t="t" r="r" b="b"/>
            <a:pathLst>
              <a:path w="15529570" h="15335451">
                <a:moveTo>
                  <a:pt x="0" y="0"/>
                </a:moveTo>
                <a:lnTo>
                  <a:pt x="15529570" y="0"/>
                </a:lnTo>
                <a:lnTo>
                  <a:pt x="15529570" y="15335451"/>
                </a:lnTo>
                <a:lnTo>
                  <a:pt x="0" y="153354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0"/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-57660"/>
            <a:ext cx="18288000" cy="10287000"/>
            <a:chOff x="0" y="0"/>
            <a:chExt cx="6554006" cy="368662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554006" cy="3686628"/>
            </a:xfrm>
            <a:custGeom>
              <a:avLst/>
              <a:gdLst/>
              <a:ahLst/>
              <a:cxnLst/>
              <a:rect l="l" t="t" r="r" b="b"/>
              <a:pathLst>
                <a:path w="6554006" h="3686628">
                  <a:moveTo>
                    <a:pt x="10583" y="0"/>
                  </a:moveTo>
                  <a:lnTo>
                    <a:pt x="6543423" y="0"/>
                  </a:lnTo>
                  <a:cubicBezTo>
                    <a:pt x="6546230" y="0"/>
                    <a:pt x="6548922" y="1115"/>
                    <a:pt x="6550906" y="3100"/>
                  </a:cubicBezTo>
                  <a:cubicBezTo>
                    <a:pt x="6552891" y="5085"/>
                    <a:pt x="6554006" y="7776"/>
                    <a:pt x="6554006" y="10583"/>
                  </a:cubicBezTo>
                  <a:lnTo>
                    <a:pt x="6554006" y="3676045"/>
                  </a:lnTo>
                  <a:cubicBezTo>
                    <a:pt x="6554006" y="3678852"/>
                    <a:pt x="6552891" y="3681544"/>
                    <a:pt x="6550906" y="3683529"/>
                  </a:cubicBezTo>
                  <a:cubicBezTo>
                    <a:pt x="6548922" y="3685513"/>
                    <a:pt x="6546230" y="3686628"/>
                    <a:pt x="6543423" y="3686628"/>
                  </a:cubicBezTo>
                  <a:lnTo>
                    <a:pt x="10583" y="3686628"/>
                  </a:lnTo>
                  <a:cubicBezTo>
                    <a:pt x="7776" y="3686628"/>
                    <a:pt x="5085" y="3685513"/>
                    <a:pt x="3100" y="3683529"/>
                  </a:cubicBezTo>
                  <a:cubicBezTo>
                    <a:pt x="1115" y="3681544"/>
                    <a:pt x="0" y="3678852"/>
                    <a:pt x="0" y="3676045"/>
                  </a:cubicBezTo>
                  <a:lnTo>
                    <a:pt x="0" y="10583"/>
                  </a:lnTo>
                  <a:cubicBezTo>
                    <a:pt x="0" y="7776"/>
                    <a:pt x="1115" y="5085"/>
                    <a:pt x="3100" y="3100"/>
                  </a:cubicBezTo>
                  <a:cubicBezTo>
                    <a:pt x="5085" y="1115"/>
                    <a:pt x="7776" y="0"/>
                    <a:pt x="1058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33350" cap="rnd">
              <a:solidFill>
                <a:srgbClr val="75B461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6554006" cy="37247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3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666351" y="554643"/>
            <a:ext cx="16730267" cy="1911284"/>
            <a:chOff x="0" y="0"/>
            <a:chExt cx="22307023" cy="2548378"/>
          </a:xfrm>
        </p:grpSpPr>
        <p:sp>
          <p:nvSpPr>
            <p:cNvPr id="7" name="TextBox 7"/>
            <p:cNvSpPr txBox="1"/>
            <p:nvPr/>
          </p:nvSpPr>
          <p:spPr>
            <a:xfrm>
              <a:off x="0" y="-57150"/>
              <a:ext cx="22307023" cy="12508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080"/>
                </a:lnSpc>
                <a:spcBef>
                  <a:spcPct val="0"/>
                </a:spcBef>
              </a:pPr>
              <a:r>
                <a:rPr lang="en-US" sz="5900" b="1">
                  <a:solidFill>
                    <a:srgbClr val="332C6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WSTRZYMANE INWESTYCJE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872103"/>
              <a:ext cx="22307023" cy="6762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68090" y="198479"/>
            <a:ext cx="1980731" cy="1660443"/>
          </a:xfrm>
          <a:custGeom>
            <a:avLst/>
            <a:gdLst/>
            <a:ahLst/>
            <a:cxnLst/>
            <a:rect l="l" t="t" r="r" b="b"/>
            <a:pathLst>
              <a:path w="1980731" h="1660443">
                <a:moveTo>
                  <a:pt x="0" y="0"/>
                </a:moveTo>
                <a:lnTo>
                  <a:pt x="1980731" y="0"/>
                </a:lnTo>
                <a:lnTo>
                  <a:pt x="1980731" y="1660442"/>
                </a:lnTo>
                <a:lnTo>
                  <a:pt x="0" y="16604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0" name="AutoShape 10"/>
          <p:cNvSpPr/>
          <p:nvPr/>
        </p:nvSpPr>
        <p:spPr>
          <a:xfrm>
            <a:off x="780500" y="1651140"/>
            <a:ext cx="16230600" cy="47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Freeform 11"/>
          <p:cNvSpPr/>
          <p:nvPr/>
        </p:nvSpPr>
        <p:spPr>
          <a:xfrm>
            <a:off x="17369913" y="9258300"/>
            <a:ext cx="647643" cy="772570"/>
          </a:xfrm>
          <a:custGeom>
            <a:avLst/>
            <a:gdLst/>
            <a:ahLst/>
            <a:cxnLst/>
            <a:rect l="l" t="t" r="r" b="b"/>
            <a:pathLst>
              <a:path w="647643" h="772570">
                <a:moveTo>
                  <a:pt x="0" y="0"/>
                </a:moveTo>
                <a:lnTo>
                  <a:pt x="647644" y="0"/>
                </a:lnTo>
                <a:lnTo>
                  <a:pt x="647644" y="772570"/>
                </a:lnTo>
                <a:lnTo>
                  <a:pt x="0" y="7725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3666351" y="2481904"/>
            <a:ext cx="18459821" cy="695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5"/>
              </a:lnSpc>
              <a:spcBef>
                <a:spcPct val="0"/>
              </a:spcBef>
            </a:pPr>
            <a:r>
              <a:rPr lang="en-US" sz="4254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BRAK ŚRODKÓW = BRAK MODERNIZACJI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387514" y="2841283"/>
            <a:ext cx="15982400" cy="3565913"/>
            <a:chOff x="0" y="0"/>
            <a:chExt cx="21309866" cy="4754550"/>
          </a:xfrm>
        </p:grpSpPr>
        <p:sp>
          <p:nvSpPr>
            <p:cNvPr id="14" name="TextBox 14"/>
            <p:cNvSpPr txBox="1"/>
            <p:nvPr/>
          </p:nvSpPr>
          <p:spPr>
            <a:xfrm>
              <a:off x="0" y="-9525"/>
              <a:ext cx="21309866" cy="8492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59"/>
                </a:lnSpc>
              </a:pPr>
              <a:endParaRPr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1356702"/>
              <a:ext cx="21309866" cy="33978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101"/>
                </a:lnSpc>
              </a:pPr>
              <a:r>
                <a:rPr lang="en-US" sz="3643" b="1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Modernizacja dróg i chodników</a:t>
              </a:r>
            </a:p>
            <a:p>
              <a:pPr marL="786700" lvl="1" indent="-393350" algn="l">
                <a:lnSpc>
                  <a:spcPts val="5101"/>
                </a:lnSpc>
                <a:buFont typeface="Arial"/>
                <a:buChar char="•"/>
              </a:pPr>
              <a:r>
                <a:rPr lang="en-US" sz="3643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Ziętek (po modernizacji kanalizacji)</a:t>
              </a:r>
            </a:p>
            <a:p>
              <a:pPr marL="786700" lvl="1" indent="-393350" algn="l">
                <a:lnSpc>
                  <a:spcPts val="5101"/>
                </a:lnSpc>
                <a:buFont typeface="Arial"/>
                <a:buChar char="•"/>
              </a:pPr>
              <a:r>
                <a:rPr lang="en-US" sz="3643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Krupski Młyn</a:t>
              </a:r>
            </a:p>
            <a:p>
              <a:pPr marL="786700" lvl="1" indent="-393350" algn="l">
                <a:lnSpc>
                  <a:spcPts val="5101"/>
                </a:lnSpc>
                <a:buFont typeface="Arial"/>
                <a:buChar char="•"/>
              </a:pPr>
              <a:r>
                <a:rPr lang="en-US" sz="3643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Potępa (nakładki asfaltowe, chodniki, ulice)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387514" y="5819291"/>
            <a:ext cx="15982400" cy="3565913"/>
            <a:chOff x="0" y="0"/>
            <a:chExt cx="21309866" cy="4754550"/>
          </a:xfrm>
        </p:grpSpPr>
        <p:sp>
          <p:nvSpPr>
            <p:cNvPr id="17" name="TextBox 17"/>
            <p:cNvSpPr txBox="1"/>
            <p:nvPr/>
          </p:nvSpPr>
          <p:spPr>
            <a:xfrm>
              <a:off x="0" y="-9525"/>
              <a:ext cx="21309866" cy="8492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59"/>
                </a:lnSpc>
              </a:pPr>
              <a:endParaRPr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1356702"/>
              <a:ext cx="21309866" cy="33978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101"/>
                </a:lnSpc>
              </a:pPr>
              <a:r>
                <a:rPr lang="en-US" sz="3643" b="1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Modernizacja budynków komunalnych</a:t>
              </a:r>
            </a:p>
            <a:p>
              <a:pPr marL="786700" lvl="1" indent="-393350" algn="l">
                <a:lnSpc>
                  <a:spcPts val="5101"/>
                </a:lnSpc>
                <a:buFont typeface="Arial"/>
                <a:buChar char="•"/>
              </a:pPr>
              <a:r>
                <a:rPr lang="en-US" sz="3643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Mickiewicza 1</a:t>
              </a:r>
            </a:p>
            <a:p>
              <a:pPr marL="786700" lvl="1" indent="-393350" algn="l">
                <a:lnSpc>
                  <a:spcPts val="5101"/>
                </a:lnSpc>
                <a:buFont typeface="Arial"/>
                <a:buChar char="•"/>
              </a:pPr>
              <a:r>
                <a:rPr lang="en-US" sz="3643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Ziętek 1</a:t>
              </a:r>
            </a:p>
            <a:p>
              <a:pPr marL="786700" lvl="1" indent="-393350" algn="l">
                <a:lnSpc>
                  <a:spcPts val="5101"/>
                </a:lnSpc>
                <a:buFont typeface="Arial"/>
                <a:buChar char="•"/>
              </a:pPr>
              <a:r>
                <a:rPr lang="en-US" sz="3643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Krasickiego 7</a:t>
              </a: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3699670" y="101040"/>
            <a:ext cx="4975948" cy="340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7"/>
              </a:lnSpc>
              <a:spcBef>
                <a:spcPct val="0"/>
              </a:spcBef>
            </a:pPr>
            <a:r>
              <a:rPr lang="en-US" sz="2139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BLOK I - Sytuacja finansowa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2345714"/>
            <a:ext cx="16230600" cy="6228493"/>
          </a:xfrm>
          <a:custGeom>
            <a:avLst/>
            <a:gdLst/>
            <a:ahLst/>
            <a:cxnLst/>
            <a:rect l="l" t="t" r="r" b="b"/>
            <a:pathLst>
              <a:path w="16230600" h="6228493">
                <a:moveTo>
                  <a:pt x="0" y="0"/>
                </a:moveTo>
                <a:lnTo>
                  <a:pt x="16230600" y="0"/>
                </a:lnTo>
                <a:lnTo>
                  <a:pt x="16230600" y="6228493"/>
                </a:lnTo>
                <a:lnTo>
                  <a:pt x="0" y="62284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1000"/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-57660"/>
            <a:ext cx="18288000" cy="10287000"/>
            <a:chOff x="0" y="0"/>
            <a:chExt cx="6554006" cy="368662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554006" cy="3686628"/>
            </a:xfrm>
            <a:custGeom>
              <a:avLst/>
              <a:gdLst/>
              <a:ahLst/>
              <a:cxnLst/>
              <a:rect l="l" t="t" r="r" b="b"/>
              <a:pathLst>
                <a:path w="6554006" h="3686628">
                  <a:moveTo>
                    <a:pt x="10583" y="0"/>
                  </a:moveTo>
                  <a:lnTo>
                    <a:pt x="6543423" y="0"/>
                  </a:lnTo>
                  <a:cubicBezTo>
                    <a:pt x="6546230" y="0"/>
                    <a:pt x="6548922" y="1115"/>
                    <a:pt x="6550906" y="3100"/>
                  </a:cubicBezTo>
                  <a:cubicBezTo>
                    <a:pt x="6552891" y="5085"/>
                    <a:pt x="6554006" y="7776"/>
                    <a:pt x="6554006" y="10583"/>
                  </a:cubicBezTo>
                  <a:lnTo>
                    <a:pt x="6554006" y="3676045"/>
                  </a:lnTo>
                  <a:cubicBezTo>
                    <a:pt x="6554006" y="3678852"/>
                    <a:pt x="6552891" y="3681544"/>
                    <a:pt x="6550906" y="3683529"/>
                  </a:cubicBezTo>
                  <a:cubicBezTo>
                    <a:pt x="6548922" y="3685513"/>
                    <a:pt x="6546230" y="3686628"/>
                    <a:pt x="6543423" y="3686628"/>
                  </a:cubicBezTo>
                  <a:lnTo>
                    <a:pt x="10583" y="3686628"/>
                  </a:lnTo>
                  <a:cubicBezTo>
                    <a:pt x="7776" y="3686628"/>
                    <a:pt x="5085" y="3685513"/>
                    <a:pt x="3100" y="3683529"/>
                  </a:cubicBezTo>
                  <a:cubicBezTo>
                    <a:pt x="1115" y="3681544"/>
                    <a:pt x="0" y="3678852"/>
                    <a:pt x="0" y="3676045"/>
                  </a:cubicBezTo>
                  <a:lnTo>
                    <a:pt x="0" y="10583"/>
                  </a:lnTo>
                  <a:cubicBezTo>
                    <a:pt x="0" y="7776"/>
                    <a:pt x="1115" y="5085"/>
                    <a:pt x="3100" y="3100"/>
                  </a:cubicBezTo>
                  <a:cubicBezTo>
                    <a:pt x="5085" y="1115"/>
                    <a:pt x="7776" y="0"/>
                    <a:pt x="1058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33350" cap="rnd">
              <a:solidFill>
                <a:srgbClr val="75B461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6554006" cy="37247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3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666351" y="554643"/>
            <a:ext cx="16730267" cy="1911284"/>
            <a:chOff x="0" y="0"/>
            <a:chExt cx="22307023" cy="2548378"/>
          </a:xfrm>
        </p:grpSpPr>
        <p:sp>
          <p:nvSpPr>
            <p:cNvPr id="7" name="TextBox 7"/>
            <p:cNvSpPr txBox="1"/>
            <p:nvPr/>
          </p:nvSpPr>
          <p:spPr>
            <a:xfrm>
              <a:off x="0" y="-57150"/>
              <a:ext cx="22307023" cy="12508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080"/>
                </a:lnSpc>
                <a:spcBef>
                  <a:spcPct val="0"/>
                </a:spcBef>
              </a:pPr>
              <a:r>
                <a:rPr lang="en-US" sz="5900" b="1">
                  <a:solidFill>
                    <a:srgbClr val="332C6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WSTRZYMANE INWESTYCJE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872103"/>
              <a:ext cx="22307023" cy="6762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68090" y="198479"/>
            <a:ext cx="1980731" cy="1660443"/>
          </a:xfrm>
          <a:custGeom>
            <a:avLst/>
            <a:gdLst/>
            <a:ahLst/>
            <a:cxnLst/>
            <a:rect l="l" t="t" r="r" b="b"/>
            <a:pathLst>
              <a:path w="1980731" h="1660443">
                <a:moveTo>
                  <a:pt x="0" y="0"/>
                </a:moveTo>
                <a:lnTo>
                  <a:pt x="1980731" y="0"/>
                </a:lnTo>
                <a:lnTo>
                  <a:pt x="1980731" y="1660442"/>
                </a:lnTo>
                <a:lnTo>
                  <a:pt x="0" y="16604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0" name="AutoShape 10"/>
          <p:cNvSpPr/>
          <p:nvPr/>
        </p:nvSpPr>
        <p:spPr>
          <a:xfrm>
            <a:off x="780500" y="1651140"/>
            <a:ext cx="16230600" cy="47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Freeform 11"/>
          <p:cNvSpPr/>
          <p:nvPr/>
        </p:nvSpPr>
        <p:spPr>
          <a:xfrm>
            <a:off x="17369913" y="9258300"/>
            <a:ext cx="647643" cy="772570"/>
          </a:xfrm>
          <a:custGeom>
            <a:avLst/>
            <a:gdLst/>
            <a:ahLst/>
            <a:cxnLst/>
            <a:rect l="l" t="t" r="r" b="b"/>
            <a:pathLst>
              <a:path w="647643" h="772570">
                <a:moveTo>
                  <a:pt x="0" y="0"/>
                </a:moveTo>
                <a:lnTo>
                  <a:pt x="647644" y="0"/>
                </a:lnTo>
                <a:lnTo>
                  <a:pt x="647644" y="772570"/>
                </a:lnTo>
                <a:lnTo>
                  <a:pt x="0" y="7725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446174" y="2418301"/>
            <a:ext cx="18459821" cy="695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5"/>
              </a:lnSpc>
              <a:spcBef>
                <a:spcPct val="0"/>
              </a:spcBef>
            </a:pPr>
            <a:r>
              <a:rPr lang="en-US" sz="4254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OBIEKTY SPOŁECZNE I KULTURA TAKŻE CZEKAJĄ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875585" y="3235494"/>
            <a:ext cx="15982400" cy="3565913"/>
            <a:chOff x="0" y="0"/>
            <a:chExt cx="21309866" cy="4754550"/>
          </a:xfrm>
        </p:grpSpPr>
        <p:sp>
          <p:nvSpPr>
            <p:cNvPr id="14" name="TextBox 14"/>
            <p:cNvSpPr txBox="1"/>
            <p:nvPr/>
          </p:nvSpPr>
          <p:spPr>
            <a:xfrm>
              <a:off x="0" y="-9525"/>
              <a:ext cx="21309866" cy="8492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59"/>
                </a:lnSpc>
              </a:pPr>
              <a:endParaRPr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1356702"/>
              <a:ext cx="21309866" cy="33978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101"/>
                </a:lnSpc>
              </a:pPr>
              <a:r>
                <a:rPr lang="en-US" sz="3643" b="1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Adaptacje budynków na cele społeczne</a:t>
              </a:r>
            </a:p>
            <a:p>
              <a:pPr marL="786700" lvl="1" indent="-393350" algn="l">
                <a:lnSpc>
                  <a:spcPts val="5101"/>
                </a:lnSpc>
                <a:buFont typeface="Arial"/>
                <a:buChar char="•"/>
              </a:pPr>
              <a:r>
                <a:rPr lang="en-US" sz="3643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Główna 9 Klub Seniora</a:t>
              </a:r>
            </a:p>
            <a:p>
              <a:pPr marL="786700" lvl="1" indent="-393350" algn="l">
                <a:lnSpc>
                  <a:spcPts val="5101"/>
                </a:lnSpc>
                <a:buFont typeface="Arial"/>
                <a:buChar char="•"/>
              </a:pPr>
              <a:r>
                <a:rPr lang="en-US" sz="3643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Zawadzkiego 3, poprawa warunków GOKSiR, GOPS, GBP </a:t>
              </a:r>
            </a:p>
            <a:p>
              <a:pPr algn="l">
                <a:lnSpc>
                  <a:spcPts val="5101"/>
                </a:lnSpc>
              </a:pPr>
              <a:endParaRPr lang="en-US" sz="3643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711335" y="5840105"/>
            <a:ext cx="15982400" cy="2918179"/>
            <a:chOff x="0" y="0"/>
            <a:chExt cx="21309866" cy="3890906"/>
          </a:xfrm>
        </p:grpSpPr>
        <p:sp>
          <p:nvSpPr>
            <p:cNvPr id="17" name="TextBox 17"/>
            <p:cNvSpPr txBox="1"/>
            <p:nvPr/>
          </p:nvSpPr>
          <p:spPr>
            <a:xfrm>
              <a:off x="0" y="-9525"/>
              <a:ext cx="21309866" cy="8492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59"/>
                </a:lnSpc>
              </a:pPr>
              <a:endParaRPr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1356702"/>
              <a:ext cx="21309866" cy="253420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101"/>
                </a:lnSpc>
              </a:pPr>
              <a:r>
                <a:rPr lang="en-US" sz="3643" b="1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Modernizacja amfiteatru w parku “Oczko”</a:t>
              </a:r>
            </a:p>
            <a:p>
              <a:pPr marL="786700" lvl="1" indent="-393350" algn="l">
                <a:lnSpc>
                  <a:spcPts val="5101"/>
                </a:lnSpc>
                <a:buFont typeface="Arial"/>
                <a:buChar char="•"/>
              </a:pPr>
              <a:r>
                <a:rPr lang="en-US" sz="3643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obiekt z potencjałem, ale brak środków</a:t>
              </a:r>
            </a:p>
            <a:p>
              <a:pPr algn="l">
                <a:lnSpc>
                  <a:spcPts val="5101"/>
                </a:lnSpc>
              </a:pPr>
              <a:endParaRPr lang="en-US" sz="3643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3699670" y="101040"/>
            <a:ext cx="4975948" cy="340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7"/>
              </a:lnSpc>
              <a:spcBef>
                <a:spcPct val="0"/>
              </a:spcBef>
            </a:pPr>
            <a:r>
              <a:rPr lang="en-US" sz="2139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BLOK I - Sytuacja finansowa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8412404">
            <a:off x="5808682" y="6172200"/>
            <a:ext cx="8075295" cy="8229600"/>
          </a:xfrm>
          <a:custGeom>
            <a:avLst/>
            <a:gdLst/>
            <a:ahLst/>
            <a:cxnLst/>
            <a:rect l="l" t="t" r="r" b="b"/>
            <a:pathLst>
              <a:path w="8075295" h="8229600">
                <a:moveTo>
                  <a:pt x="0" y="0"/>
                </a:moveTo>
                <a:lnTo>
                  <a:pt x="8075295" y="0"/>
                </a:lnTo>
                <a:lnTo>
                  <a:pt x="807529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6554006" cy="368662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554006" cy="3686628"/>
            </a:xfrm>
            <a:custGeom>
              <a:avLst/>
              <a:gdLst/>
              <a:ahLst/>
              <a:cxnLst/>
              <a:rect l="l" t="t" r="r" b="b"/>
              <a:pathLst>
                <a:path w="6554006" h="3686628">
                  <a:moveTo>
                    <a:pt x="10583" y="0"/>
                  </a:moveTo>
                  <a:lnTo>
                    <a:pt x="6543423" y="0"/>
                  </a:lnTo>
                  <a:cubicBezTo>
                    <a:pt x="6546230" y="0"/>
                    <a:pt x="6548922" y="1115"/>
                    <a:pt x="6550906" y="3100"/>
                  </a:cubicBezTo>
                  <a:cubicBezTo>
                    <a:pt x="6552891" y="5085"/>
                    <a:pt x="6554006" y="7776"/>
                    <a:pt x="6554006" y="10583"/>
                  </a:cubicBezTo>
                  <a:lnTo>
                    <a:pt x="6554006" y="3676045"/>
                  </a:lnTo>
                  <a:cubicBezTo>
                    <a:pt x="6554006" y="3678852"/>
                    <a:pt x="6552891" y="3681544"/>
                    <a:pt x="6550906" y="3683529"/>
                  </a:cubicBezTo>
                  <a:cubicBezTo>
                    <a:pt x="6548922" y="3685513"/>
                    <a:pt x="6546230" y="3686628"/>
                    <a:pt x="6543423" y="3686628"/>
                  </a:cubicBezTo>
                  <a:lnTo>
                    <a:pt x="10583" y="3686628"/>
                  </a:lnTo>
                  <a:cubicBezTo>
                    <a:pt x="7776" y="3686628"/>
                    <a:pt x="5085" y="3685513"/>
                    <a:pt x="3100" y="3683529"/>
                  </a:cubicBezTo>
                  <a:cubicBezTo>
                    <a:pt x="1115" y="3681544"/>
                    <a:pt x="0" y="3678852"/>
                    <a:pt x="0" y="3676045"/>
                  </a:cubicBezTo>
                  <a:lnTo>
                    <a:pt x="0" y="10583"/>
                  </a:lnTo>
                  <a:cubicBezTo>
                    <a:pt x="0" y="7776"/>
                    <a:pt x="1115" y="5085"/>
                    <a:pt x="3100" y="3100"/>
                  </a:cubicBezTo>
                  <a:cubicBezTo>
                    <a:pt x="5085" y="1115"/>
                    <a:pt x="7776" y="0"/>
                    <a:pt x="1058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33350" cap="rnd">
              <a:solidFill>
                <a:srgbClr val="75B461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6554006" cy="37247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39"/>
                </a:lnSpc>
              </a:pPr>
              <a:endParaRPr/>
            </a:p>
          </p:txBody>
        </p:sp>
      </p:grpSp>
      <p:sp>
        <p:nvSpPr>
          <p:cNvPr id="6" name="AutoShape 6"/>
          <p:cNvSpPr/>
          <p:nvPr/>
        </p:nvSpPr>
        <p:spPr>
          <a:xfrm flipV="1">
            <a:off x="7227631" y="2428864"/>
            <a:ext cx="0" cy="1603001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7" name="Group 7"/>
          <p:cNvGrpSpPr/>
          <p:nvPr/>
        </p:nvGrpSpPr>
        <p:grpSpPr>
          <a:xfrm>
            <a:off x="376951" y="2934731"/>
            <a:ext cx="8767049" cy="1100587"/>
            <a:chOff x="0" y="0"/>
            <a:chExt cx="11689398" cy="1467449"/>
          </a:xfrm>
        </p:grpSpPr>
        <p:sp>
          <p:nvSpPr>
            <p:cNvPr id="8" name="TextBox 8"/>
            <p:cNvSpPr txBox="1"/>
            <p:nvPr/>
          </p:nvSpPr>
          <p:spPr>
            <a:xfrm>
              <a:off x="0" y="-9525"/>
              <a:ext cx="11689398" cy="6569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863"/>
                </a:lnSpc>
                <a:spcBef>
                  <a:spcPct val="0"/>
                </a:spcBef>
              </a:pPr>
              <a:r>
                <a:rPr lang="en-US" sz="3219" b="1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Za mało pracowników socjalnych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1109114"/>
              <a:ext cx="11689398" cy="3583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53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871984" y="1651140"/>
            <a:ext cx="5377024" cy="2137104"/>
            <a:chOff x="0" y="0"/>
            <a:chExt cx="7169366" cy="2849472"/>
          </a:xfrm>
        </p:grpSpPr>
        <p:sp>
          <p:nvSpPr>
            <p:cNvPr id="11" name="TextBox 11"/>
            <p:cNvSpPr txBox="1"/>
            <p:nvPr/>
          </p:nvSpPr>
          <p:spPr>
            <a:xfrm>
              <a:off x="0" y="-9525"/>
              <a:ext cx="7169366" cy="7208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200"/>
                </a:lnSpc>
                <a:spcBef>
                  <a:spcPct val="0"/>
                </a:spcBef>
              </a:pPr>
              <a:endParaRPr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1468347"/>
              <a:ext cx="7169366" cy="12261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582928" lvl="1" indent="-291464" algn="l">
                <a:lnSpc>
                  <a:spcPts val="3779"/>
                </a:lnSpc>
                <a:buFont typeface="Arial"/>
                <a:buChar char="•"/>
              </a:pPr>
              <a:r>
                <a:rPr lang="en-US" sz="2699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ustawa wymaga zatrudnienia 3 pracowników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4110416" y="4522135"/>
            <a:ext cx="10527765" cy="4581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02"/>
              </a:lnSpc>
            </a:pPr>
            <a:r>
              <a:rPr lang="en-US" sz="2924" b="1" i="1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nie jesteśmy w stanie wypełnić obowiązków ustawowych</a:t>
            </a:r>
          </a:p>
        </p:txBody>
      </p:sp>
      <p:sp>
        <p:nvSpPr>
          <p:cNvPr id="14" name="Freeform 14"/>
          <p:cNvSpPr/>
          <p:nvPr/>
        </p:nvSpPr>
        <p:spPr>
          <a:xfrm>
            <a:off x="168090" y="198479"/>
            <a:ext cx="1980731" cy="1660443"/>
          </a:xfrm>
          <a:custGeom>
            <a:avLst/>
            <a:gdLst/>
            <a:ahLst/>
            <a:cxnLst/>
            <a:rect l="l" t="t" r="r" b="b"/>
            <a:pathLst>
              <a:path w="1980731" h="1660443">
                <a:moveTo>
                  <a:pt x="0" y="0"/>
                </a:moveTo>
                <a:lnTo>
                  <a:pt x="1980731" y="0"/>
                </a:lnTo>
                <a:lnTo>
                  <a:pt x="1980731" y="1660442"/>
                </a:lnTo>
                <a:lnTo>
                  <a:pt x="0" y="16604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7369913" y="9258300"/>
            <a:ext cx="647643" cy="772570"/>
          </a:xfrm>
          <a:custGeom>
            <a:avLst/>
            <a:gdLst/>
            <a:ahLst/>
            <a:cxnLst/>
            <a:rect l="l" t="t" r="r" b="b"/>
            <a:pathLst>
              <a:path w="647643" h="772570">
                <a:moveTo>
                  <a:pt x="0" y="0"/>
                </a:moveTo>
                <a:lnTo>
                  <a:pt x="647644" y="0"/>
                </a:lnTo>
                <a:lnTo>
                  <a:pt x="647644" y="772570"/>
                </a:lnTo>
                <a:lnTo>
                  <a:pt x="0" y="7725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3278170" y="517514"/>
            <a:ext cx="16730267" cy="1911350"/>
            <a:chOff x="0" y="0"/>
            <a:chExt cx="22307023" cy="2548467"/>
          </a:xfrm>
        </p:grpSpPr>
        <p:sp>
          <p:nvSpPr>
            <p:cNvPr id="17" name="TextBox 17"/>
            <p:cNvSpPr txBox="1"/>
            <p:nvPr/>
          </p:nvSpPr>
          <p:spPr>
            <a:xfrm>
              <a:off x="0" y="-57150"/>
              <a:ext cx="22307023" cy="12508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080"/>
                </a:lnSpc>
                <a:spcBef>
                  <a:spcPct val="0"/>
                </a:spcBef>
              </a:pPr>
              <a:r>
                <a:rPr lang="en-US" sz="5900" b="1">
                  <a:solidFill>
                    <a:srgbClr val="332C6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POMOC SPOŁECZNA W KRYZYSIE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1872103"/>
              <a:ext cx="22307023" cy="6763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</a:pPr>
              <a:endParaRPr/>
            </a:p>
          </p:txBody>
        </p:sp>
      </p:grpSp>
      <p:sp>
        <p:nvSpPr>
          <p:cNvPr id="19" name="AutoShape 19"/>
          <p:cNvSpPr/>
          <p:nvPr/>
        </p:nvSpPr>
        <p:spPr>
          <a:xfrm>
            <a:off x="780500" y="1651140"/>
            <a:ext cx="16230600" cy="47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0" name="Group 20"/>
          <p:cNvGrpSpPr/>
          <p:nvPr/>
        </p:nvGrpSpPr>
        <p:grpSpPr>
          <a:xfrm>
            <a:off x="13249008" y="1131911"/>
            <a:ext cx="4666470" cy="3089604"/>
            <a:chOff x="0" y="0"/>
            <a:chExt cx="6221960" cy="4119472"/>
          </a:xfrm>
        </p:grpSpPr>
        <p:sp>
          <p:nvSpPr>
            <p:cNvPr id="21" name="TextBox 21"/>
            <p:cNvSpPr txBox="1"/>
            <p:nvPr/>
          </p:nvSpPr>
          <p:spPr>
            <a:xfrm>
              <a:off x="0" y="-9525"/>
              <a:ext cx="6221960" cy="7208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200"/>
                </a:lnSpc>
                <a:spcBef>
                  <a:spcPct val="0"/>
                </a:spcBef>
              </a:pPr>
              <a:endParaRPr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1468347"/>
              <a:ext cx="6221960" cy="24961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79"/>
                </a:lnSpc>
              </a:pPr>
              <a:endParaRPr/>
            </a:p>
            <a:p>
              <a:pPr marL="582928" lvl="1" indent="-291464" algn="l">
                <a:lnSpc>
                  <a:spcPts val="3779"/>
                </a:lnSpc>
                <a:buFont typeface="Arial"/>
                <a:buChar char="•"/>
              </a:pPr>
              <a:r>
                <a:rPr lang="en-US" sz="2699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gmina zatrudnia tylko 2 pracowników</a:t>
              </a:r>
            </a:p>
            <a:p>
              <a:pPr algn="l">
                <a:lnSpc>
                  <a:spcPts val="3779"/>
                </a:lnSpc>
              </a:pPr>
              <a:endParaRPr lang="en-US" sz="26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23" name="AutoShape 23"/>
          <p:cNvSpPr/>
          <p:nvPr/>
        </p:nvSpPr>
        <p:spPr>
          <a:xfrm>
            <a:off x="607251" y="5167483"/>
            <a:ext cx="16230600" cy="47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4" name="AutoShape 24"/>
          <p:cNvSpPr/>
          <p:nvPr/>
        </p:nvSpPr>
        <p:spPr>
          <a:xfrm>
            <a:off x="626264" y="7718221"/>
            <a:ext cx="16230600" cy="47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5" name="AutoShape 25"/>
          <p:cNvSpPr/>
          <p:nvPr/>
        </p:nvSpPr>
        <p:spPr>
          <a:xfrm flipV="1">
            <a:off x="7222868" y="5643733"/>
            <a:ext cx="0" cy="1603001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6" name="AutoShape 26"/>
          <p:cNvSpPr/>
          <p:nvPr/>
        </p:nvSpPr>
        <p:spPr>
          <a:xfrm flipV="1">
            <a:off x="7213343" y="8056042"/>
            <a:ext cx="0" cy="1603001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7" name="Group 27"/>
          <p:cNvGrpSpPr/>
          <p:nvPr/>
        </p:nvGrpSpPr>
        <p:grpSpPr>
          <a:xfrm>
            <a:off x="607250" y="6146147"/>
            <a:ext cx="8767049" cy="1100587"/>
            <a:chOff x="0" y="0"/>
            <a:chExt cx="11689398" cy="1467449"/>
          </a:xfrm>
        </p:grpSpPr>
        <p:sp>
          <p:nvSpPr>
            <p:cNvPr id="28" name="TextBox 28"/>
            <p:cNvSpPr txBox="1"/>
            <p:nvPr/>
          </p:nvSpPr>
          <p:spPr>
            <a:xfrm>
              <a:off x="0" y="-9525"/>
              <a:ext cx="11689398" cy="6569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863"/>
                </a:lnSpc>
                <a:spcBef>
                  <a:spcPct val="0"/>
                </a:spcBef>
              </a:pPr>
              <a:r>
                <a:rPr lang="en-US" sz="3219" b="1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Ograniczone usługi opiekuńcze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1109114"/>
              <a:ext cx="11689398" cy="3583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53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-820183" y="8198785"/>
            <a:ext cx="8767049" cy="1586672"/>
            <a:chOff x="0" y="0"/>
            <a:chExt cx="11689398" cy="2115562"/>
          </a:xfrm>
        </p:grpSpPr>
        <p:sp>
          <p:nvSpPr>
            <p:cNvPr id="31" name="TextBox 31"/>
            <p:cNvSpPr txBox="1"/>
            <p:nvPr/>
          </p:nvSpPr>
          <p:spPr>
            <a:xfrm>
              <a:off x="0" y="-9525"/>
              <a:ext cx="11689398" cy="1305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63"/>
                </a:lnSpc>
              </a:pPr>
              <a:r>
                <a:rPr lang="en-US" sz="3219" b="1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Brak możliwości udziału</a:t>
              </a:r>
            </a:p>
            <a:p>
              <a:pPr algn="ctr">
                <a:lnSpc>
                  <a:spcPts val="3863"/>
                </a:lnSpc>
                <a:spcBef>
                  <a:spcPct val="0"/>
                </a:spcBef>
              </a:pPr>
              <a:r>
                <a:rPr lang="en-US" sz="3219" b="1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 w projektach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1757227"/>
              <a:ext cx="11689398" cy="3583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53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7783928" y="4957481"/>
            <a:ext cx="4910876" cy="1660854"/>
            <a:chOff x="0" y="0"/>
            <a:chExt cx="6547834" cy="2214472"/>
          </a:xfrm>
        </p:grpSpPr>
        <p:sp>
          <p:nvSpPr>
            <p:cNvPr id="34" name="TextBox 34"/>
            <p:cNvSpPr txBox="1"/>
            <p:nvPr/>
          </p:nvSpPr>
          <p:spPr>
            <a:xfrm>
              <a:off x="0" y="-9525"/>
              <a:ext cx="6547834" cy="7208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200"/>
                </a:lnSpc>
                <a:spcBef>
                  <a:spcPct val="0"/>
                </a:spcBef>
              </a:pPr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1468347"/>
              <a:ext cx="6547834" cy="5911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582928" lvl="1" indent="-291464" algn="l">
                <a:lnSpc>
                  <a:spcPts val="3779"/>
                </a:lnSpc>
                <a:buFont typeface="Arial"/>
                <a:buChar char="•"/>
              </a:pPr>
              <a:r>
                <a:rPr lang="en-US" sz="2699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za mało opiekunek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2459038" y="4957481"/>
            <a:ext cx="4910876" cy="2137104"/>
            <a:chOff x="0" y="0"/>
            <a:chExt cx="6547834" cy="2849472"/>
          </a:xfrm>
        </p:grpSpPr>
        <p:sp>
          <p:nvSpPr>
            <p:cNvPr id="37" name="TextBox 37"/>
            <p:cNvSpPr txBox="1"/>
            <p:nvPr/>
          </p:nvSpPr>
          <p:spPr>
            <a:xfrm>
              <a:off x="0" y="-9525"/>
              <a:ext cx="6547834" cy="7208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200"/>
                </a:lnSpc>
                <a:spcBef>
                  <a:spcPct val="0"/>
                </a:spcBef>
              </a:pPr>
              <a:endParaRPr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1468347"/>
              <a:ext cx="6547834" cy="12261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582928" lvl="1" indent="-291464" algn="l">
                <a:lnSpc>
                  <a:spcPts val="3779"/>
                </a:lnSpc>
                <a:buFont typeface="Arial"/>
                <a:buChar char="•"/>
              </a:pPr>
              <a:r>
                <a:rPr lang="en-US" sz="2699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wsparcie dociera tylko do części potrzebujących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783928" y="7384835"/>
            <a:ext cx="4910876" cy="1660854"/>
            <a:chOff x="0" y="0"/>
            <a:chExt cx="6547834" cy="2214472"/>
          </a:xfrm>
        </p:grpSpPr>
        <p:sp>
          <p:nvSpPr>
            <p:cNvPr id="40" name="TextBox 40"/>
            <p:cNvSpPr txBox="1"/>
            <p:nvPr/>
          </p:nvSpPr>
          <p:spPr>
            <a:xfrm>
              <a:off x="0" y="-9525"/>
              <a:ext cx="6547834" cy="7208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200"/>
                </a:lnSpc>
                <a:spcBef>
                  <a:spcPct val="0"/>
                </a:spcBef>
              </a:pPr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1468347"/>
              <a:ext cx="6547834" cy="5911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582928" lvl="1" indent="-291464" algn="l">
                <a:lnSpc>
                  <a:spcPts val="3779"/>
                </a:lnSpc>
                <a:buFont typeface="Arial"/>
                <a:buChar char="•"/>
              </a:pPr>
              <a:r>
                <a:rPr lang="en-US" sz="2699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brak wkładu własnego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2782859" y="7165727"/>
            <a:ext cx="4910876" cy="2137104"/>
            <a:chOff x="0" y="0"/>
            <a:chExt cx="6547834" cy="2849472"/>
          </a:xfrm>
        </p:grpSpPr>
        <p:sp>
          <p:nvSpPr>
            <p:cNvPr id="43" name="TextBox 43"/>
            <p:cNvSpPr txBox="1"/>
            <p:nvPr/>
          </p:nvSpPr>
          <p:spPr>
            <a:xfrm>
              <a:off x="0" y="-9525"/>
              <a:ext cx="6547834" cy="7208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200"/>
                </a:lnSpc>
                <a:spcBef>
                  <a:spcPct val="0"/>
                </a:spcBef>
              </a:pPr>
              <a:endParaRPr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1468347"/>
              <a:ext cx="6547834" cy="12261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582928" lvl="1" indent="-291464" algn="l">
                <a:lnSpc>
                  <a:spcPts val="3779"/>
                </a:lnSpc>
                <a:buFont typeface="Arial"/>
                <a:buChar char="•"/>
              </a:pPr>
              <a:r>
                <a:rPr lang="en-US" sz="2699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tracimy środki, które mogłyby wzmocnić usługi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13699670" y="101040"/>
            <a:ext cx="4975948" cy="340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7"/>
              </a:lnSpc>
              <a:spcBef>
                <a:spcPct val="0"/>
              </a:spcBef>
            </a:pPr>
            <a:r>
              <a:rPr lang="en-US" sz="2139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BLOK I - Sytuacja finansowa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6554006" cy="36866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554006" cy="3686628"/>
            </a:xfrm>
            <a:custGeom>
              <a:avLst/>
              <a:gdLst/>
              <a:ahLst/>
              <a:cxnLst/>
              <a:rect l="l" t="t" r="r" b="b"/>
              <a:pathLst>
                <a:path w="6554006" h="3686628">
                  <a:moveTo>
                    <a:pt x="10583" y="0"/>
                  </a:moveTo>
                  <a:lnTo>
                    <a:pt x="6543423" y="0"/>
                  </a:lnTo>
                  <a:cubicBezTo>
                    <a:pt x="6546230" y="0"/>
                    <a:pt x="6548922" y="1115"/>
                    <a:pt x="6550906" y="3100"/>
                  </a:cubicBezTo>
                  <a:cubicBezTo>
                    <a:pt x="6552891" y="5085"/>
                    <a:pt x="6554006" y="7776"/>
                    <a:pt x="6554006" y="10583"/>
                  </a:cubicBezTo>
                  <a:lnTo>
                    <a:pt x="6554006" y="3676045"/>
                  </a:lnTo>
                  <a:cubicBezTo>
                    <a:pt x="6554006" y="3678852"/>
                    <a:pt x="6552891" y="3681544"/>
                    <a:pt x="6550906" y="3683529"/>
                  </a:cubicBezTo>
                  <a:cubicBezTo>
                    <a:pt x="6548922" y="3685513"/>
                    <a:pt x="6546230" y="3686628"/>
                    <a:pt x="6543423" y="3686628"/>
                  </a:cubicBezTo>
                  <a:lnTo>
                    <a:pt x="10583" y="3686628"/>
                  </a:lnTo>
                  <a:cubicBezTo>
                    <a:pt x="7776" y="3686628"/>
                    <a:pt x="5085" y="3685513"/>
                    <a:pt x="3100" y="3683529"/>
                  </a:cubicBezTo>
                  <a:cubicBezTo>
                    <a:pt x="1115" y="3681544"/>
                    <a:pt x="0" y="3678852"/>
                    <a:pt x="0" y="3676045"/>
                  </a:cubicBezTo>
                  <a:lnTo>
                    <a:pt x="0" y="10583"/>
                  </a:lnTo>
                  <a:cubicBezTo>
                    <a:pt x="0" y="7776"/>
                    <a:pt x="1115" y="5085"/>
                    <a:pt x="3100" y="3100"/>
                  </a:cubicBezTo>
                  <a:cubicBezTo>
                    <a:pt x="5085" y="1115"/>
                    <a:pt x="7776" y="0"/>
                    <a:pt x="1058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33350" cap="rnd">
              <a:solidFill>
                <a:srgbClr val="75B461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6554006" cy="37247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3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6048134" flipH="1">
            <a:off x="2314544" y="-2999481"/>
            <a:ext cx="15136400" cy="15644858"/>
          </a:xfrm>
          <a:custGeom>
            <a:avLst/>
            <a:gdLst/>
            <a:ahLst/>
            <a:cxnLst/>
            <a:rect l="l" t="t" r="r" b="b"/>
            <a:pathLst>
              <a:path w="15136400" h="15644858">
                <a:moveTo>
                  <a:pt x="15136401" y="0"/>
                </a:moveTo>
                <a:lnTo>
                  <a:pt x="0" y="0"/>
                </a:lnTo>
                <a:lnTo>
                  <a:pt x="0" y="15644859"/>
                </a:lnTo>
                <a:lnTo>
                  <a:pt x="15136401" y="15644859"/>
                </a:lnTo>
                <a:lnTo>
                  <a:pt x="15136401" y="0"/>
                </a:lnTo>
                <a:close/>
              </a:path>
            </a:pathLst>
          </a:custGeom>
          <a:blipFill>
            <a:blip r:embed="rId2">
              <a:alphaModFix amt="36000"/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2921701" y="554493"/>
            <a:ext cx="16730267" cy="1911350"/>
            <a:chOff x="0" y="0"/>
            <a:chExt cx="22307023" cy="2548467"/>
          </a:xfrm>
        </p:grpSpPr>
        <p:sp>
          <p:nvSpPr>
            <p:cNvPr id="7" name="TextBox 7"/>
            <p:cNvSpPr txBox="1"/>
            <p:nvPr/>
          </p:nvSpPr>
          <p:spPr>
            <a:xfrm>
              <a:off x="0" y="-57150"/>
              <a:ext cx="22307023" cy="12508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080"/>
                </a:lnSpc>
                <a:spcBef>
                  <a:spcPct val="0"/>
                </a:spcBef>
              </a:pPr>
              <a:r>
                <a:rPr lang="en-US" sz="5900" b="1">
                  <a:solidFill>
                    <a:srgbClr val="332C6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POMOC SPOŁECZNA W KRYZYSIE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872103"/>
              <a:ext cx="22307023" cy="6763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</a:pPr>
              <a:endParaRPr/>
            </a:p>
          </p:txBody>
        </p:sp>
      </p:grpSp>
      <p:sp>
        <p:nvSpPr>
          <p:cNvPr id="9" name="AutoShape 9"/>
          <p:cNvSpPr/>
          <p:nvPr/>
        </p:nvSpPr>
        <p:spPr>
          <a:xfrm>
            <a:off x="780500" y="1651140"/>
            <a:ext cx="16230600" cy="47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Freeform 10"/>
          <p:cNvSpPr/>
          <p:nvPr/>
        </p:nvSpPr>
        <p:spPr>
          <a:xfrm>
            <a:off x="168090" y="198479"/>
            <a:ext cx="1980731" cy="1660443"/>
          </a:xfrm>
          <a:custGeom>
            <a:avLst/>
            <a:gdLst/>
            <a:ahLst/>
            <a:cxnLst/>
            <a:rect l="l" t="t" r="r" b="b"/>
            <a:pathLst>
              <a:path w="1980731" h="1660443">
                <a:moveTo>
                  <a:pt x="0" y="0"/>
                </a:moveTo>
                <a:lnTo>
                  <a:pt x="1980731" y="0"/>
                </a:lnTo>
                <a:lnTo>
                  <a:pt x="1980731" y="1660442"/>
                </a:lnTo>
                <a:lnTo>
                  <a:pt x="0" y="16604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7369913" y="9258300"/>
            <a:ext cx="647643" cy="772570"/>
          </a:xfrm>
          <a:custGeom>
            <a:avLst/>
            <a:gdLst/>
            <a:ahLst/>
            <a:cxnLst/>
            <a:rect l="l" t="t" r="r" b="b"/>
            <a:pathLst>
              <a:path w="647643" h="772570">
                <a:moveTo>
                  <a:pt x="0" y="0"/>
                </a:moveTo>
                <a:lnTo>
                  <a:pt x="647644" y="0"/>
                </a:lnTo>
                <a:lnTo>
                  <a:pt x="647644" y="772570"/>
                </a:lnTo>
                <a:lnTo>
                  <a:pt x="0" y="7725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780406" y="6083290"/>
            <a:ext cx="756099" cy="378049"/>
            <a:chOff x="0" y="0"/>
            <a:chExt cx="812800" cy="4064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0" y="0"/>
                  </a:moveTo>
                  <a:lnTo>
                    <a:pt x="609600" y="0"/>
                  </a:lnTo>
                  <a:lnTo>
                    <a:pt x="812800" y="203200"/>
                  </a:lnTo>
                  <a:lnTo>
                    <a:pt x="6096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4B360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177800" y="-38100"/>
              <a:ext cx="5588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536505" y="2895780"/>
            <a:ext cx="14905009" cy="532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65"/>
              </a:lnSpc>
              <a:spcBef>
                <a:spcPct val="0"/>
              </a:spcBef>
            </a:pPr>
            <a:r>
              <a:rPr lang="en-US" sz="3554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GOPS działa w warunkach, które wykluczają część mieszkańców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0915942" y="4455298"/>
            <a:ext cx="4649514" cy="1868466"/>
            <a:chOff x="0" y="0"/>
            <a:chExt cx="6199353" cy="2491288"/>
          </a:xfrm>
        </p:grpSpPr>
        <p:sp>
          <p:nvSpPr>
            <p:cNvPr id="17" name="TextBox 17"/>
            <p:cNvSpPr txBox="1"/>
            <p:nvPr/>
          </p:nvSpPr>
          <p:spPr>
            <a:xfrm>
              <a:off x="0" y="-9525"/>
              <a:ext cx="6199353" cy="6191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Brak innego lokalu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1265103"/>
              <a:ext cx="6199353" cy="12261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79"/>
                </a:lnSpc>
              </a:pPr>
              <a:r>
                <a:rPr lang="en-US" sz="2699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gmina nie posiada dostępnych pomieszczeń</a:t>
              </a: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0915942" y="6733372"/>
            <a:ext cx="4349163" cy="931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6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brak środków na remont i dostosowanie budynku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1792799" y="4419804"/>
            <a:ext cx="5435743" cy="2325699"/>
            <a:chOff x="0" y="0"/>
            <a:chExt cx="7247657" cy="3100932"/>
          </a:xfrm>
        </p:grpSpPr>
        <p:sp>
          <p:nvSpPr>
            <p:cNvPr id="21" name="TextBox 21"/>
            <p:cNvSpPr txBox="1"/>
            <p:nvPr/>
          </p:nvSpPr>
          <p:spPr>
            <a:xfrm>
              <a:off x="0" y="-9525"/>
              <a:ext cx="7247657" cy="12288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Siedziba na I piętrze, bez windy i podjazdu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1874747"/>
              <a:ext cx="7247657" cy="12261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79"/>
                </a:lnSpc>
              </a:pPr>
              <a:r>
                <a:rPr lang="en-US" sz="2699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osoby starsze i niepełnosprawne często nie mogą wejść do środka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882745" y="7057073"/>
            <a:ext cx="756099" cy="378049"/>
            <a:chOff x="0" y="0"/>
            <a:chExt cx="812800" cy="4064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0" y="0"/>
                  </a:moveTo>
                  <a:lnTo>
                    <a:pt x="609600" y="0"/>
                  </a:lnTo>
                  <a:lnTo>
                    <a:pt x="812800" y="203200"/>
                  </a:lnTo>
                  <a:lnTo>
                    <a:pt x="6096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4B360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177800" y="-38100"/>
              <a:ext cx="5588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882745" y="5582653"/>
            <a:ext cx="756099" cy="378049"/>
            <a:chOff x="0" y="0"/>
            <a:chExt cx="812800" cy="4064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0" y="0"/>
                  </a:moveTo>
                  <a:lnTo>
                    <a:pt x="609600" y="0"/>
                  </a:lnTo>
                  <a:lnTo>
                    <a:pt x="812800" y="203200"/>
                  </a:lnTo>
                  <a:lnTo>
                    <a:pt x="6096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4B360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177800" y="-38100"/>
              <a:ext cx="5588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668495" y="8531493"/>
            <a:ext cx="17349062" cy="4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5"/>
              </a:lnSpc>
              <a:spcBef>
                <a:spcPct val="0"/>
              </a:spcBef>
            </a:pPr>
            <a:r>
              <a:rPr lang="en-US" sz="3154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CI, KTÓRZY NAJBARDZIEJ POTRZEBUJĄ WSPARCIA, MAJĄ NAJTRUDNIEJSZY DOSTĘP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3699670" y="101040"/>
            <a:ext cx="4975948" cy="340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7"/>
              </a:lnSpc>
              <a:spcBef>
                <a:spcPct val="0"/>
              </a:spcBef>
            </a:pPr>
            <a:r>
              <a:rPr lang="en-US" sz="2139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BLOK I - Sytuacja finansowa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57660"/>
            <a:ext cx="18288000" cy="10287000"/>
            <a:chOff x="0" y="0"/>
            <a:chExt cx="6554006" cy="36866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554006" cy="3686628"/>
            </a:xfrm>
            <a:custGeom>
              <a:avLst/>
              <a:gdLst/>
              <a:ahLst/>
              <a:cxnLst/>
              <a:rect l="l" t="t" r="r" b="b"/>
              <a:pathLst>
                <a:path w="6554006" h="3686628">
                  <a:moveTo>
                    <a:pt x="10583" y="0"/>
                  </a:moveTo>
                  <a:lnTo>
                    <a:pt x="6543423" y="0"/>
                  </a:lnTo>
                  <a:cubicBezTo>
                    <a:pt x="6546230" y="0"/>
                    <a:pt x="6548922" y="1115"/>
                    <a:pt x="6550906" y="3100"/>
                  </a:cubicBezTo>
                  <a:cubicBezTo>
                    <a:pt x="6552891" y="5085"/>
                    <a:pt x="6554006" y="7776"/>
                    <a:pt x="6554006" y="10583"/>
                  </a:cubicBezTo>
                  <a:lnTo>
                    <a:pt x="6554006" y="3676045"/>
                  </a:lnTo>
                  <a:cubicBezTo>
                    <a:pt x="6554006" y="3678852"/>
                    <a:pt x="6552891" y="3681544"/>
                    <a:pt x="6550906" y="3683529"/>
                  </a:cubicBezTo>
                  <a:cubicBezTo>
                    <a:pt x="6548922" y="3685513"/>
                    <a:pt x="6546230" y="3686628"/>
                    <a:pt x="6543423" y="3686628"/>
                  </a:cubicBezTo>
                  <a:lnTo>
                    <a:pt x="10583" y="3686628"/>
                  </a:lnTo>
                  <a:cubicBezTo>
                    <a:pt x="7776" y="3686628"/>
                    <a:pt x="5085" y="3685513"/>
                    <a:pt x="3100" y="3683529"/>
                  </a:cubicBezTo>
                  <a:cubicBezTo>
                    <a:pt x="1115" y="3681544"/>
                    <a:pt x="0" y="3678852"/>
                    <a:pt x="0" y="3676045"/>
                  </a:cubicBezTo>
                  <a:lnTo>
                    <a:pt x="0" y="10583"/>
                  </a:lnTo>
                  <a:cubicBezTo>
                    <a:pt x="0" y="7776"/>
                    <a:pt x="1115" y="5085"/>
                    <a:pt x="3100" y="3100"/>
                  </a:cubicBezTo>
                  <a:cubicBezTo>
                    <a:pt x="5085" y="1115"/>
                    <a:pt x="7776" y="0"/>
                    <a:pt x="1058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33350" cap="rnd">
              <a:solidFill>
                <a:srgbClr val="75B461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6554006" cy="37247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3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780500" y="1651140"/>
            <a:ext cx="16230600" cy="47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 rot="1043786">
            <a:off x="8520086" y="2317412"/>
            <a:ext cx="10173187" cy="10147754"/>
          </a:xfrm>
          <a:custGeom>
            <a:avLst/>
            <a:gdLst/>
            <a:ahLst/>
            <a:cxnLst/>
            <a:rect l="l" t="t" r="r" b="b"/>
            <a:pathLst>
              <a:path w="10173187" h="10147754">
                <a:moveTo>
                  <a:pt x="0" y="0"/>
                </a:moveTo>
                <a:lnTo>
                  <a:pt x="10173187" y="0"/>
                </a:lnTo>
                <a:lnTo>
                  <a:pt x="10173187" y="10147754"/>
                </a:lnTo>
                <a:lnTo>
                  <a:pt x="0" y="101477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999"/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2921701" y="554493"/>
            <a:ext cx="16730267" cy="1911350"/>
            <a:chOff x="0" y="0"/>
            <a:chExt cx="22307023" cy="2548467"/>
          </a:xfrm>
        </p:grpSpPr>
        <p:sp>
          <p:nvSpPr>
            <p:cNvPr id="8" name="TextBox 8"/>
            <p:cNvSpPr txBox="1"/>
            <p:nvPr/>
          </p:nvSpPr>
          <p:spPr>
            <a:xfrm>
              <a:off x="0" y="-57150"/>
              <a:ext cx="22307023" cy="12508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080"/>
                </a:lnSpc>
                <a:spcBef>
                  <a:spcPct val="0"/>
                </a:spcBef>
              </a:pPr>
              <a:r>
                <a:rPr lang="en-US" sz="5900" b="1">
                  <a:solidFill>
                    <a:srgbClr val="332C6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POMOC SPOŁECZNA W KRYZYSIE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1872103"/>
              <a:ext cx="22307023" cy="6763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68090" y="198479"/>
            <a:ext cx="1980731" cy="1660443"/>
          </a:xfrm>
          <a:custGeom>
            <a:avLst/>
            <a:gdLst/>
            <a:ahLst/>
            <a:cxnLst/>
            <a:rect l="l" t="t" r="r" b="b"/>
            <a:pathLst>
              <a:path w="1980731" h="1660443">
                <a:moveTo>
                  <a:pt x="0" y="0"/>
                </a:moveTo>
                <a:lnTo>
                  <a:pt x="1980731" y="0"/>
                </a:lnTo>
                <a:lnTo>
                  <a:pt x="1980731" y="1660442"/>
                </a:lnTo>
                <a:lnTo>
                  <a:pt x="0" y="16604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7369913" y="9258300"/>
            <a:ext cx="647643" cy="772570"/>
          </a:xfrm>
          <a:custGeom>
            <a:avLst/>
            <a:gdLst/>
            <a:ahLst/>
            <a:cxnLst/>
            <a:rect l="l" t="t" r="r" b="b"/>
            <a:pathLst>
              <a:path w="647643" h="772570">
                <a:moveTo>
                  <a:pt x="0" y="0"/>
                </a:moveTo>
                <a:lnTo>
                  <a:pt x="647644" y="0"/>
                </a:lnTo>
                <a:lnTo>
                  <a:pt x="647644" y="772570"/>
                </a:lnTo>
                <a:lnTo>
                  <a:pt x="0" y="7725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329815" y="2170535"/>
            <a:ext cx="17023192" cy="562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65"/>
              </a:lnSpc>
              <a:spcBef>
                <a:spcPct val="0"/>
              </a:spcBef>
            </a:pPr>
            <a:r>
              <a:rPr lang="en-US" sz="3554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BEZ LUDZI NIE MA POMOCY, A KADRY SĄ NA GRANICY MOŻLIWOŚCI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58456" y="3751785"/>
            <a:ext cx="12920793" cy="2076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Wynagrodzenia pracowników GOPSu są najniższe co wiąże się  z:</a:t>
            </a:r>
          </a:p>
          <a:p>
            <a:pPr algn="ctr">
              <a:lnSpc>
                <a:spcPts val="4199"/>
              </a:lnSpc>
            </a:pPr>
            <a:endParaRPr lang="en-US" sz="2999" b="1">
              <a:solidFill>
                <a:srgbClr val="000000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marL="647697" lvl="1" indent="-323848" algn="l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trudnościami z utrzymaniem kadry</a:t>
            </a:r>
          </a:p>
          <a:p>
            <a:pPr marL="647697" lvl="1" indent="-323848" algn="l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brakiem możliwości pozyskania nowych pracowników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31417" y="6531180"/>
            <a:ext cx="11495093" cy="2600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199"/>
              </a:lnSpc>
            </a:pPr>
            <a:r>
              <a:rPr lang="en-US" sz="2999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Rosną potrzeby mieszkańców:</a:t>
            </a:r>
          </a:p>
          <a:p>
            <a:pPr algn="just">
              <a:lnSpc>
                <a:spcPts val="4199"/>
              </a:lnSpc>
            </a:pPr>
            <a:endParaRPr lang="en-US" sz="2999" b="1">
              <a:solidFill>
                <a:srgbClr val="000000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marL="647697" lvl="1" indent="-323848" algn="just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więcej seniorów</a:t>
            </a:r>
          </a:p>
          <a:p>
            <a:pPr marL="647697" lvl="1" indent="-323848" algn="just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więcej rodzin w kryzysie</a:t>
            </a:r>
          </a:p>
          <a:p>
            <a:pPr marL="647697" lvl="1" indent="-323848" algn="just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więcej zadań  zleconych przez państwo bez finansowania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99670" y="101040"/>
            <a:ext cx="4975948" cy="340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7"/>
              </a:lnSpc>
              <a:spcBef>
                <a:spcPct val="0"/>
              </a:spcBef>
            </a:pPr>
            <a:r>
              <a:rPr lang="en-US" sz="2139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BLOK I - Sytuacja finansowa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57660"/>
            <a:ext cx="18288000" cy="10287000"/>
            <a:chOff x="0" y="0"/>
            <a:chExt cx="6554006" cy="36866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554006" cy="3686628"/>
            </a:xfrm>
            <a:custGeom>
              <a:avLst/>
              <a:gdLst/>
              <a:ahLst/>
              <a:cxnLst/>
              <a:rect l="l" t="t" r="r" b="b"/>
              <a:pathLst>
                <a:path w="6554006" h="3686628">
                  <a:moveTo>
                    <a:pt x="10583" y="0"/>
                  </a:moveTo>
                  <a:lnTo>
                    <a:pt x="6543423" y="0"/>
                  </a:lnTo>
                  <a:cubicBezTo>
                    <a:pt x="6546230" y="0"/>
                    <a:pt x="6548922" y="1115"/>
                    <a:pt x="6550906" y="3100"/>
                  </a:cubicBezTo>
                  <a:cubicBezTo>
                    <a:pt x="6552891" y="5085"/>
                    <a:pt x="6554006" y="7776"/>
                    <a:pt x="6554006" y="10583"/>
                  </a:cubicBezTo>
                  <a:lnTo>
                    <a:pt x="6554006" y="3676045"/>
                  </a:lnTo>
                  <a:cubicBezTo>
                    <a:pt x="6554006" y="3678852"/>
                    <a:pt x="6552891" y="3681544"/>
                    <a:pt x="6550906" y="3683529"/>
                  </a:cubicBezTo>
                  <a:cubicBezTo>
                    <a:pt x="6548922" y="3685513"/>
                    <a:pt x="6546230" y="3686628"/>
                    <a:pt x="6543423" y="3686628"/>
                  </a:cubicBezTo>
                  <a:lnTo>
                    <a:pt x="10583" y="3686628"/>
                  </a:lnTo>
                  <a:cubicBezTo>
                    <a:pt x="7776" y="3686628"/>
                    <a:pt x="5085" y="3685513"/>
                    <a:pt x="3100" y="3683529"/>
                  </a:cubicBezTo>
                  <a:cubicBezTo>
                    <a:pt x="1115" y="3681544"/>
                    <a:pt x="0" y="3678852"/>
                    <a:pt x="0" y="3676045"/>
                  </a:cubicBezTo>
                  <a:lnTo>
                    <a:pt x="0" y="10583"/>
                  </a:lnTo>
                  <a:cubicBezTo>
                    <a:pt x="0" y="7776"/>
                    <a:pt x="1115" y="5085"/>
                    <a:pt x="3100" y="3100"/>
                  </a:cubicBezTo>
                  <a:cubicBezTo>
                    <a:pt x="5085" y="1115"/>
                    <a:pt x="7776" y="0"/>
                    <a:pt x="1058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33350" cap="rnd">
              <a:solidFill>
                <a:srgbClr val="75B461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6554006" cy="37247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3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68090" y="198479"/>
            <a:ext cx="1980731" cy="1660443"/>
          </a:xfrm>
          <a:custGeom>
            <a:avLst/>
            <a:gdLst/>
            <a:ahLst/>
            <a:cxnLst/>
            <a:rect l="l" t="t" r="r" b="b"/>
            <a:pathLst>
              <a:path w="1980731" h="1660443">
                <a:moveTo>
                  <a:pt x="0" y="0"/>
                </a:moveTo>
                <a:lnTo>
                  <a:pt x="1980731" y="0"/>
                </a:lnTo>
                <a:lnTo>
                  <a:pt x="1980731" y="1660442"/>
                </a:lnTo>
                <a:lnTo>
                  <a:pt x="0" y="16604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369913" y="9258300"/>
            <a:ext cx="647643" cy="772570"/>
          </a:xfrm>
          <a:custGeom>
            <a:avLst/>
            <a:gdLst/>
            <a:ahLst/>
            <a:cxnLst/>
            <a:rect l="l" t="t" r="r" b="b"/>
            <a:pathLst>
              <a:path w="647643" h="772570">
                <a:moveTo>
                  <a:pt x="0" y="0"/>
                </a:moveTo>
                <a:lnTo>
                  <a:pt x="647644" y="0"/>
                </a:lnTo>
                <a:lnTo>
                  <a:pt x="647644" y="772570"/>
                </a:lnTo>
                <a:lnTo>
                  <a:pt x="0" y="7725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AutoShape 7"/>
          <p:cNvSpPr/>
          <p:nvPr/>
        </p:nvSpPr>
        <p:spPr>
          <a:xfrm>
            <a:off x="761068" y="1476252"/>
            <a:ext cx="16230600" cy="47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8" name="Group 8"/>
          <p:cNvGrpSpPr/>
          <p:nvPr/>
        </p:nvGrpSpPr>
        <p:grpSpPr>
          <a:xfrm>
            <a:off x="4995754" y="340742"/>
            <a:ext cx="16730267" cy="1911350"/>
            <a:chOff x="0" y="0"/>
            <a:chExt cx="22307023" cy="2548467"/>
          </a:xfrm>
        </p:grpSpPr>
        <p:sp>
          <p:nvSpPr>
            <p:cNvPr id="9" name="TextBox 9"/>
            <p:cNvSpPr txBox="1"/>
            <p:nvPr/>
          </p:nvSpPr>
          <p:spPr>
            <a:xfrm>
              <a:off x="0" y="-57150"/>
              <a:ext cx="22307023" cy="12508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080"/>
                </a:lnSpc>
                <a:spcBef>
                  <a:spcPct val="0"/>
                </a:spcBef>
              </a:pPr>
              <a:r>
                <a:rPr lang="en-US" sz="5900" b="1">
                  <a:solidFill>
                    <a:srgbClr val="332C6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OŚWIATA W GMINIE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872103"/>
              <a:ext cx="22307023" cy="6763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rot="1043786">
            <a:off x="8383359" y="2145954"/>
            <a:ext cx="10173187" cy="10147754"/>
          </a:xfrm>
          <a:custGeom>
            <a:avLst/>
            <a:gdLst/>
            <a:ahLst/>
            <a:cxnLst/>
            <a:rect l="l" t="t" r="r" b="b"/>
            <a:pathLst>
              <a:path w="10173187" h="10147754">
                <a:moveTo>
                  <a:pt x="0" y="0"/>
                </a:moveTo>
                <a:lnTo>
                  <a:pt x="10173187" y="0"/>
                </a:lnTo>
                <a:lnTo>
                  <a:pt x="10173187" y="10147754"/>
                </a:lnTo>
                <a:lnTo>
                  <a:pt x="0" y="101477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3999"/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3707974" y="1956783"/>
            <a:ext cx="17023192" cy="562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65"/>
              </a:lnSpc>
              <a:spcBef>
                <a:spcPct val="0"/>
              </a:spcBef>
            </a:pPr>
            <a:r>
              <a:rPr lang="en-US" sz="3554" b="1">
                <a:solidFill>
                  <a:srgbClr val="023F03"/>
                </a:solidFill>
                <a:latin typeface="Poppins Bold"/>
                <a:ea typeface="Poppins Bold"/>
                <a:cs typeface="Poppins Bold"/>
                <a:sym typeface="Poppins Bold"/>
              </a:rPr>
              <a:t>DLACZEGO MUSIMY ROZMAWIAĆ O OŚWIACIE?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958313" y="2954251"/>
            <a:ext cx="14521309" cy="7487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77"/>
              </a:lnSpc>
            </a:pPr>
            <a:r>
              <a:rPr lang="en-US" sz="3616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📉 </a:t>
            </a:r>
            <a:r>
              <a:rPr lang="en-US" sz="3616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Spadek</a:t>
            </a:r>
            <a:r>
              <a:rPr lang="en-US" sz="3616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616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liczby</a:t>
            </a:r>
            <a:r>
              <a:rPr lang="en-US" sz="3616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616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dzieci</a:t>
            </a:r>
            <a:r>
              <a:rPr lang="en-US" sz="3616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w </a:t>
            </a:r>
            <a:r>
              <a:rPr lang="en-US" sz="3616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gminie</a:t>
            </a:r>
            <a:endParaRPr lang="en-US" sz="3616" b="1" dirty="0">
              <a:solidFill>
                <a:srgbClr val="000000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algn="l">
              <a:lnSpc>
                <a:spcPts val="7377"/>
              </a:lnSpc>
            </a:pPr>
            <a:r>
              <a:rPr lang="en-US" sz="3616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📉 </a:t>
            </a:r>
            <a:r>
              <a:rPr lang="en-US" sz="3616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Wysokie</a:t>
            </a:r>
            <a:r>
              <a:rPr lang="en-US" sz="3616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616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koszty</a:t>
            </a:r>
            <a:r>
              <a:rPr lang="en-US" sz="3616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616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utrzymania</a:t>
            </a:r>
            <a:r>
              <a:rPr lang="en-US" sz="3616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616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wielu</a:t>
            </a:r>
            <a:r>
              <a:rPr lang="en-US" sz="3616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616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budynków</a:t>
            </a:r>
            <a:endParaRPr lang="en-US" sz="3616" b="1" dirty="0">
              <a:solidFill>
                <a:srgbClr val="000000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algn="l">
              <a:lnSpc>
                <a:spcPts val="7377"/>
              </a:lnSpc>
            </a:pPr>
            <a:r>
              <a:rPr lang="en-US" sz="3616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📉 </a:t>
            </a:r>
            <a:r>
              <a:rPr lang="en-US" sz="3616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Kwota</a:t>
            </a:r>
            <a:r>
              <a:rPr lang="en-US" sz="3616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z </a:t>
            </a:r>
            <a:r>
              <a:rPr lang="en-US" sz="3616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budżetu</a:t>
            </a:r>
            <a:r>
              <a:rPr lang="en-US" sz="3616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616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państwa</a:t>
            </a:r>
            <a:r>
              <a:rPr lang="en-US" sz="3616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616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na</a:t>
            </a:r>
            <a:r>
              <a:rPr lang="en-US" sz="3616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616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finansowanie</a:t>
            </a:r>
            <a:r>
              <a:rPr lang="en-US" sz="3616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616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zadań</a:t>
            </a:r>
            <a:r>
              <a:rPr lang="en-US" sz="3616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pl-PL" sz="3616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	</a:t>
            </a:r>
            <a:r>
              <a:rPr lang="en-US" sz="3616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oświatowych</a:t>
            </a:r>
            <a:r>
              <a:rPr lang="pl-PL" sz="3616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616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nie</a:t>
            </a:r>
            <a:r>
              <a:rPr lang="en-US" sz="3616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 </a:t>
            </a:r>
            <a:r>
              <a:rPr lang="en-US" sz="3616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pokrywa</a:t>
            </a:r>
            <a:r>
              <a:rPr lang="en-US" sz="3616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616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wydatków</a:t>
            </a:r>
            <a:endParaRPr lang="en-US" sz="3616" b="1" dirty="0">
              <a:solidFill>
                <a:srgbClr val="000000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algn="l">
              <a:lnSpc>
                <a:spcPts val="7377"/>
              </a:lnSpc>
            </a:pPr>
            <a:r>
              <a:rPr lang="en-US" sz="3616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📉 85% </a:t>
            </a:r>
            <a:r>
              <a:rPr lang="en-US" sz="3616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kosztów</a:t>
            </a:r>
            <a:r>
              <a:rPr lang="en-US" sz="3616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to </a:t>
            </a:r>
            <a:r>
              <a:rPr lang="en-US" sz="3616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wynagrodzenia</a:t>
            </a:r>
            <a:r>
              <a:rPr lang="en-US" sz="3616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</a:p>
          <a:p>
            <a:pPr algn="l">
              <a:lnSpc>
                <a:spcPts val="7377"/>
              </a:lnSpc>
            </a:pPr>
            <a:r>
              <a:rPr lang="en-US" sz="3616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      </a:t>
            </a:r>
          </a:p>
          <a:p>
            <a:pPr algn="l">
              <a:lnSpc>
                <a:spcPts val="7377"/>
              </a:lnSpc>
            </a:pPr>
            <a:endParaRPr lang="en-US" sz="3616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l">
              <a:lnSpc>
                <a:spcPts val="7377"/>
              </a:lnSpc>
            </a:pPr>
            <a:endParaRPr lang="en-US" sz="3616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438400" y="8795460"/>
            <a:ext cx="12292841" cy="596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Utrzymujemy</a:t>
            </a:r>
            <a:r>
              <a:rPr lang="en-US" sz="3499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zbyt</a:t>
            </a:r>
            <a:r>
              <a:rPr lang="en-US" sz="3499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wiele</a:t>
            </a:r>
            <a:r>
              <a:rPr lang="en-US" sz="3499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placówek</a:t>
            </a:r>
            <a:r>
              <a:rPr lang="en-US" sz="3499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jak </a:t>
            </a:r>
            <a:r>
              <a:rPr lang="en-US" sz="3499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na</a:t>
            </a:r>
            <a:r>
              <a:rPr lang="en-US" sz="3499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liczbę</a:t>
            </a:r>
            <a:r>
              <a:rPr lang="en-US" sz="3499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dzieci</a:t>
            </a:r>
            <a:endParaRPr lang="en-US" sz="3499" b="1" dirty="0">
              <a:solidFill>
                <a:srgbClr val="000000"/>
              </a:solidFill>
              <a:latin typeface="DM Sans Bold"/>
              <a:ea typeface="DM Sans Bold"/>
              <a:cs typeface="DM Sans Bold"/>
              <a:sym typeface="DM Sans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3360887" y="160731"/>
            <a:ext cx="4975948" cy="340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7"/>
              </a:lnSpc>
              <a:spcBef>
                <a:spcPct val="0"/>
              </a:spcBef>
            </a:pPr>
            <a:r>
              <a:rPr lang="en-US" sz="2139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BLOK II - Reorganizacja oświaty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57660"/>
            <a:ext cx="18288000" cy="10287000"/>
            <a:chOff x="0" y="0"/>
            <a:chExt cx="6554006" cy="36866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554006" cy="3686628"/>
            </a:xfrm>
            <a:custGeom>
              <a:avLst/>
              <a:gdLst/>
              <a:ahLst/>
              <a:cxnLst/>
              <a:rect l="l" t="t" r="r" b="b"/>
              <a:pathLst>
                <a:path w="6554006" h="3686628">
                  <a:moveTo>
                    <a:pt x="10583" y="0"/>
                  </a:moveTo>
                  <a:lnTo>
                    <a:pt x="6543423" y="0"/>
                  </a:lnTo>
                  <a:cubicBezTo>
                    <a:pt x="6546230" y="0"/>
                    <a:pt x="6548922" y="1115"/>
                    <a:pt x="6550906" y="3100"/>
                  </a:cubicBezTo>
                  <a:cubicBezTo>
                    <a:pt x="6552891" y="5085"/>
                    <a:pt x="6554006" y="7776"/>
                    <a:pt x="6554006" y="10583"/>
                  </a:cubicBezTo>
                  <a:lnTo>
                    <a:pt x="6554006" y="3676045"/>
                  </a:lnTo>
                  <a:cubicBezTo>
                    <a:pt x="6554006" y="3678852"/>
                    <a:pt x="6552891" y="3681544"/>
                    <a:pt x="6550906" y="3683529"/>
                  </a:cubicBezTo>
                  <a:cubicBezTo>
                    <a:pt x="6548922" y="3685513"/>
                    <a:pt x="6546230" y="3686628"/>
                    <a:pt x="6543423" y="3686628"/>
                  </a:cubicBezTo>
                  <a:lnTo>
                    <a:pt x="10583" y="3686628"/>
                  </a:lnTo>
                  <a:cubicBezTo>
                    <a:pt x="7776" y="3686628"/>
                    <a:pt x="5085" y="3685513"/>
                    <a:pt x="3100" y="3683529"/>
                  </a:cubicBezTo>
                  <a:cubicBezTo>
                    <a:pt x="1115" y="3681544"/>
                    <a:pt x="0" y="3678852"/>
                    <a:pt x="0" y="3676045"/>
                  </a:cubicBezTo>
                  <a:lnTo>
                    <a:pt x="0" y="10583"/>
                  </a:lnTo>
                  <a:cubicBezTo>
                    <a:pt x="0" y="7776"/>
                    <a:pt x="1115" y="5085"/>
                    <a:pt x="3100" y="3100"/>
                  </a:cubicBezTo>
                  <a:cubicBezTo>
                    <a:pt x="5085" y="1115"/>
                    <a:pt x="7776" y="0"/>
                    <a:pt x="1058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33350" cap="rnd">
              <a:solidFill>
                <a:srgbClr val="75B461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6554006" cy="37247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3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68090" y="198479"/>
            <a:ext cx="1980731" cy="1660443"/>
          </a:xfrm>
          <a:custGeom>
            <a:avLst/>
            <a:gdLst/>
            <a:ahLst/>
            <a:cxnLst/>
            <a:rect l="l" t="t" r="r" b="b"/>
            <a:pathLst>
              <a:path w="1980731" h="1660443">
                <a:moveTo>
                  <a:pt x="0" y="0"/>
                </a:moveTo>
                <a:lnTo>
                  <a:pt x="1980731" y="0"/>
                </a:lnTo>
                <a:lnTo>
                  <a:pt x="1980731" y="1660442"/>
                </a:lnTo>
                <a:lnTo>
                  <a:pt x="0" y="16604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369913" y="9258300"/>
            <a:ext cx="647643" cy="772570"/>
          </a:xfrm>
          <a:custGeom>
            <a:avLst/>
            <a:gdLst/>
            <a:ahLst/>
            <a:cxnLst/>
            <a:rect l="l" t="t" r="r" b="b"/>
            <a:pathLst>
              <a:path w="647643" h="772570">
                <a:moveTo>
                  <a:pt x="0" y="0"/>
                </a:moveTo>
                <a:lnTo>
                  <a:pt x="647644" y="0"/>
                </a:lnTo>
                <a:lnTo>
                  <a:pt x="647644" y="772570"/>
                </a:lnTo>
                <a:lnTo>
                  <a:pt x="0" y="7725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6048134" flipH="1">
            <a:off x="2157577" y="-2897645"/>
            <a:ext cx="15136400" cy="15644858"/>
          </a:xfrm>
          <a:custGeom>
            <a:avLst/>
            <a:gdLst/>
            <a:ahLst/>
            <a:cxnLst/>
            <a:rect l="l" t="t" r="r" b="b"/>
            <a:pathLst>
              <a:path w="15136400" h="15644858">
                <a:moveTo>
                  <a:pt x="15136400" y="0"/>
                </a:moveTo>
                <a:lnTo>
                  <a:pt x="0" y="0"/>
                </a:lnTo>
                <a:lnTo>
                  <a:pt x="0" y="15644858"/>
                </a:lnTo>
                <a:lnTo>
                  <a:pt x="15136400" y="15644858"/>
                </a:lnTo>
                <a:lnTo>
                  <a:pt x="15136400" y="0"/>
                </a:lnTo>
                <a:close/>
              </a:path>
            </a:pathLst>
          </a:custGeom>
          <a:blipFill>
            <a:blip r:embed="rId4">
              <a:alphaModFix amt="36000"/>
            </a:blip>
            <a:stretch>
              <a:fillRect/>
            </a:stretch>
          </a:blipFill>
        </p:spPr>
      </p:sp>
      <p:sp>
        <p:nvSpPr>
          <p:cNvPr id="8" name="AutoShape 8"/>
          <p:cNvSpPr/>
          <p:nvPr/>
        </p:nvSpPr>
        <p:spPr>
          <a:xfrm>
            <a:off x="780500" y="1514931"/>
            <a:ext cx="16230600" cy="47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9" name="Group 9"/>
          <p:cNvGrpSpPr/>
          <p:nvPr/>
        </p:nvGrpSpPr>
        <p:grpSpPr>
          <a:xfrm>
            <a:off x="2921701" y="554493"/>
            <a:ext cx="16730267" cy="1911350"/>
            <a:chOff x="0" y="0"/>
            <a:chExt cx="22307023" cy="2548467"/>
          </a:xfrm>
        </p:grpSpPr>
        <p:sp>
          <p:nvSpPr>
            <p:cNvPr id="10" name="TextBox 10"/>
            <p:cNvSpPr txBox="1"/>
            <p:nvPr/>
          </p:nvSpPr>
          <p:spPr>
            <a:xfrm>
              <a:off x="0" y="-57150"/>
              <a:ext cx="22307023" cy="12508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080"/>
                </a:lnSpc>
                <a:spcBef>
                  <a:spcPct val="0"/>
                </a:spcBef>
              </a:pPr>
              <a:endParaRPr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1872103"/>
              <a:ext cx="22307023" cy="6763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632280" y="372419"/>
            <a:ext cx="16730267" cy="1911350"/>
            <a:chOff x="0" y="0"/>
            <a:chExt cx="22307023" cy="2548467"/>
          </a:xfrm>
        </p:grpSpPr>
        <p:sp>
          <p:nvSpPr>
            <p:cNvPr id="13" name="TextBox 13"/>
            <p:cNvSpPr txBox="1"/>
            <p:nvPr/>
          </p:nvSpPr>
          <p:spPr>
            <a:xfrm>
              <a:off x="0" y="-57150"/>
              <a:ext cx="22307023" cy="12508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080"/>
                </a:lnSpc>
                <a:spcBef>
                  <a:spcPct val="0"/>
                </a:spcBef>
              </a:pPr>
              <a:r>
                <a:rPr lang="en-US" sz="5900" b="1">
                  <a:solidFill>
                    <a:srgbClr val="332C6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OŚWIATA W GMINIE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1872103"/>
              <a:ext cx="22307023" cy="6763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</a:pPr>
              <a:endParaRPr/>
            </a:p>
          </p:txBody>
        </p:sp>
      </p:grpSp>
      <p:pic>
        <p:nvPicPr>
          <p:cNvPr id="15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943121" y="939994"/>
            <a:ext cx="22183202" cy="9844155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4339355" y="1956783"/>
            <a:ext cx="17023192" cy="562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65"/>
              </a:lnSpc>
              <a:spcBef>
                <a:spcPct val="0"/>
              </a:spcBef>
            </a:pPr>
            <a:r>
              <a:rPr lang="en-US" sz="3554" b="1">
                <a:solidFill>
                  <a:srgbClr val="023F03"/>
                </a:solidFill>
                <a:latin typeface="Poppins Bold"/>
                <a:ea typeface="Poppins Bold"/>
                <a:cs typeface="Poppins Bold"/>
                <a:sym typeface="Poppins Bold"/>
              </a:rPr>
              <a:t>Liczba dzieci w całej Gminie Krupski Młyn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23532" y="9192724"/>
            <a:ext cx="17023192" cy="7145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5"/>
              </a:lnSpc>
            </a:pPr>
            <a:r>
              <a:rPr lang="en-US" sz="2254" b="1">
                <a:solidFill>
                  <a:srgbClr val="023F03"/>
                </a:solidFill>
                <a:latin typeface="Poppins Bold"/>
                <a:ea typeface="Poppins Bold"/>
                <a:cs typeface="Poppins Bold"/>
                <a:sym typeface="Poppins Bold"/>
              </a:rPr>
              <a:t>Dane z GUS na dzień 21.11.2025 rok.</a:t>
            </a:r>
          </a:p>
          <a:p>
            <a:pPr algn="l">
              <a:lnSpc>
                <a:spcPts val="2705"/>
              </a:lnSpc>
              <a:spcBef>
                <a:spcPct val="0"/>
              </a:spcBef>
            </a:pPr>
            <a:r>
              <a:rPr lang="en-US" sz="2254" b="1">
                <a:solidFill>
                  <a:srgbClr val="023F03"/>
                </a:solidFill>
                <a:latin typeface="Poppins Bold"/>
                <a:ea typeface="Poppins Bold"/>
                <a:cs typeface="Poppins Bold"/>
                <a:sym typeface="Poppins Bold"/>
              </a:rPr>
              <a:t>Liczba dzieci na wykresie obejmuje również dzieci nie chodzące jeszcze do placówek oraz wychowanków z MOW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600200" y="2869773"/>
            <a:ext cx="869925" cy="488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29"/>
              </a:lnSpc>
              <a:spcBef>
                <a:spcPct val="0"/>
              </a:spcBef>
            </a:pPr>
            <a:r>
              <a:rPr lang="en-US" sz="2878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473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743200" y="3388781"/>
            <a:ext cx="765545" cy="488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29"/>
              </a:lnSpc>
              <a:spcBef>
                <a:spcPct val="0"/>
              </a:spcBef>
            </a:pPr>
            <a:r>
              <a:rPr lang="en-US" sz="2878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451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886201" y="4009626"/>
            <a:ext cx="789590" cy="488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29"/>
              </a:lnSpc>
              <a:spcBef>
                <a:spcPct val="0"/>
              </a:spcBef>
            </a:pPr>
            <a:r>
              <a:rPr lang="en-US" sz="2878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429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413899" y="5028690"/>
            <a:ext cx="761413" cy="488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29"/>
              </a:lnSpc>
              <a:spcBef>
                <a:spcPct val="0"/>
              </a:spcBef>
            </a:pPr>
            <a:r>
              <a:rPr lang="en-US" sz="2878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398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309872" y="4654600"/>
            <a:ext cx="849978" cy="488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29"/>
              </a:lnSpc>
              <a:spcBef>
                <a:spcPct val="0"/>
              </a:spcBef>
            </a:pPr>
            <a:r>
              <a:rPr lang="en-US" sz="2878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409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285410" y="4435884"/>
            <a:ext cx="569020" cy="488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29"/>
              </a:lnSpc>
              <a:spcBef>
                <a:spcPct val="0"/>
              </a:spcBef>
            </a:pPr>
            <a:r>
              <a:rPr lang="en-US" sz="2878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421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972459" y="4009626"/>
            <a:ext cx="789589" cy="488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29"/>
              </a:lnSpc>
              <a:spcBef>
                <a:spcPct val="0"/>
              </a:spcBef>
            </a:pPr>
            <a:r>
              <a:rPr lang="en-US" sz="2878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431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429361" y="5244565"/>
            <a:ext cx="762344" cy="488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29"/>
              </a:lnSpc>
              <a:spcBef>
                <a:spcPct val="0"/>
              </a:spcBef>
            </a:pPr>
            <a:r>
              <a:rPr lang="en-US" sz="2878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393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631889" y="5244565"/>
            <a:ext cx="919381" cy="488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29"/>
              </a:lnSpc>
              <a:spcBef>
                <a:spcPct val="0"/>
              </a:spcBef>
            </a:pPr>
            <a:r>
              <a:rPr lang="en-US" sz="2878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390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599138" y="5589047"/>
            <a:ext cx="762344" cy="488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29"/>
              </a:lnSpc>
              <a:spcBef>
                <a:spcPct val="0"/>
              </a:spcBef>
            </a:pPr>
            <a:r>
              <a:rPr lang="en-US" sz="2878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378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0566387" y="5099853"/>
            <a:ext cx="762344" cy="488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29"/>
              </a:lnSpc>
              <a:spcBef>
                <a:spcPct val="0"/>
              </a:spcBef>
            </a:pPr>
            <a:r>
              <a:rPr lang="en-US" sz="2878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397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6013573" y="5804922"/>
            <a:ext cx="762344" cy="488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29"/>
              </a:lnSpc>
              <a:spcBef>
                <a:spcPct val="0"/>
              </a:spcBef>
            </a:pPr>
            <a:r>
              <a:rPr lang="en-US" sz="2878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370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4928136" y="5373172"/>
            <a:ext cx="770212" cy="488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29"/>
              </a:lnSpc>
              <a:spcBef>
                <a:spcPct val="0"/>
              </a:spcBef>
            </a:pPr>
            <a:r>
              <a:rPr lang="en-US" sz="2878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386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3821678" y="5244565"/>
            <a:ext cx="736052" cy="488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29"/>
              </a:lnSpc>
              <a:spcBef>
                <a:spcPct val="0"/>
              </a:spcBef>
            </a:pPr>
            <a:r>
              <a:rPr lang="en-US" sz="2878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391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7145000" y="6605030"/>
            <a:ext cx="793369" cy="488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29"/>
              </a:lnSpc>
              <a:spcBef>
                <a:spcPct val="0"/>
              </a:spcBef>
            </a:pPr>
            <a:r>
              <a:rPr lang="en-US" sz="2878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345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3360887" y="160731"/>
            <a:ext cx="4975948" cy="340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7"/>
              </a:lnSpc>
              <a:spcBef>
                <a:spcPct val="0"/>
              </a:spcBef>
            </a:pPr>
            <a:r>
              <a:rPr lang="en-US" sz="2139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BLOK II - Reorganizacja oświaty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57660"/>
            <a:ext cx="18288000" cy="10287000"/>
            <a:chOff x="0" y="0"/>
            <a:chExt cx="6554006" cy="36866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554006" cy="3686628"/>
            </a:xfrm>
            <a:custGeom>
              <a:avLst/>
              <a:gdLst/>
              <a:ahLst/>
              <a:cxnLst/>
              <a:rect l="l" t="t" r="r" b="b"/>
              <a:pathLst>
                <a:path w="6554006" h="3686628">
                  <a:moveTo>
                    <a:pt x="10583" y="0"/>
                  </a:moveTo>
                  <a:lnTo>
                    <a:pt x="6543423" y="0"/>
                  </a:lnTo>
                  <a:cubicBezTo>
                    <a:pt x="6546230" y="0"/>
                    <a:pt x="6548922" y="1115"/>
                    <a:pt x="6550906" y="3100"/>
                  </a:cubicBezTo>
                  <a:cubicBezTo>
                    <a:pt x="6552891" y="5085"/>
                    <a:pt x="6554006" y="7776"/>
                    <a:pt x="6554006" y="10583"/>
                  </a:cubicBezTo>
                  <a:lnTo>
                    <a:pt x="6554006" y="3676045"/>
                  </a:lnTo>
                  <a:cubicBezTo>
                    <a:pt x="6554006" y="3678852"/>
                    <a:pt x="6552891" y="3681544"/>
                    <a:pt x="6550906" y="3683529"/>
                  </a:cubicBezTo>
                  <a:cubicBezTo>
                    <a:pt x="6548922" y="3685513"/>
                    <a:pt x="6546230" y="3686628"/>
                    <a:pt x="6543423" y="3686628"/>
                  </a:cubicBezTo>
                  <a:lnTo>
                    <a:pt x="10583" y="3686628"/>
                  </a:lnTo>
                  <a:cubicBezTo>
                    <a:pt x="7776" y="3686628"/>
                    <a:pt x="5085" y="3685513"/>
                    <a:pt x="3100" y="3683529"/>
                  </a:cubicBezTo>
                  <a:cubicBezTo>
                    <a:pt x="1115" y="3681544"/>
                    <a:pt x="0" y="3678852"/>
                    <a:pt x="0" y="3676045"/>
                  </a:cubicBezTo>
                  <a:lnTo>
                    <a:pt x="0" y="10583"/>
                  </a:lnTo>
                  <a:cubicBezTo>
                    <a:pt x="0" y="7776"/>
                    <a:pt x="1115" y="5085"/>
                    <a:pt x="3100" y="3100"/>
                  </a:cubicBezTo>
                  <a:cubicBezTo>
                    <a:pt x="5085" y="1115"/>
                    <a:pt x="7776" y="0"/>
                    <a:pt x="1058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33350" cap="rnd">
              <a:solidFill>
                <a:srgbClr val="75B461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6554006" cy="37247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3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68090" y="198479"/>
            <a:ext cx="1980731" cy="1660443"/>
          </a:xfrm>
          <a:custGeom>
            <a:avLst/>
            <a:gdLst/>
            <a:ahLst/>
            <a:cxnLst/>
            <a:rect l="l" t="t" r="r" b="b"/>
            <a:pathLst>
              <a:path w="1980731" h="1660443">
                <a:moveTo>
                  <a:pt x="0" y="0"/>
                </a:moveTo>
                <a:lnTo>
                  <a:pt x="1980731" y="0"/>
                </a:lnTo>
                <a:lnTo>
                  <a:pt x="1980731" y="1660442"/>
                </a:lnTo>
                <a:lnTo>
                  <a:pt x="0" y="16604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369913" y="9258300"/>
            <a:ext cx="647643" cy="772570"/>
          </a:xfrm>
          <a:custGeom>
            <a:avLst/>
            <a:gdLst/>
            <a:ahLst/>
            <a:cxnLst/>
            <a:rect l="l" t="t" r="r" b="b"/>
            <a:pathLst>
              <a:path w="647643" h="772570">
                <a:moveTo>
                  <a:pt x="0" y="0"/>
                </a:moveTo>
                <a:lnTo>
                  <a:pt x="647644" y="0"/>
                </a:lnTo>
                <a:lnTo>
                  <a:pt x="647644" y="772570"/>
                </a:lnTo>
                <a:lnTo>
                  <a:pt x="0" y="7725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AutoShape 7"/>
          <p:cNvSpPr/>
          <p:nvPr/>
        </p:nvSpPr>
        <p:spPr>
          <a:xfrm>
            <a:off x="702772" y="1553980"/>
            <a:ext cx="16230600" cy="47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TextBox 8"/>
          <p:cNvSpPr txBox="1"/>
          <p:nvPr/>
        </p:nvSpPr>
        <p:spPr>
          <a:xfrm>
            <a:off x="2921701" y="1941902"/>
            <a:ext cx="16730267" cy="5239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endParaRPr/>
          </a:p>
        </p:txBody>
      </p:sp>
      <p:grpSp>
        <p:nvGrpSpPr>
          <p:cNvPr id="9" name="Group 9"/>
          <p:cNvGrpSpPr/>
          <p:nvPr/>
        </p:nvGrpSpPr>
        <p:grpSpPr>
          <a:xfrm>
            <a:off x="4855993" y="363253"/>
            <a:ext cx="16730267" cy="1911350"/>
            <a:chOff x="0" y="0"/>
            <a:chExt cx="22307023" cy="2548467"/>
          </a:xfrm>
        </p:grpSpPr>
        <p:sp>
          <p:nvSpPr>
            <p:cNvPr id="10" name="TextBox 10"/>
            <p:cNvSpPr txBox="1"/>
            <p:nvPr/>
          </p:nvSpPr>
          <p:spPr>
            <a:xfrm>
              <a:off x="0" y="-57150"/>
              <a:ext cx="22307023" cy="12508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080"/>
                </a:lnSpc>
                <a:spcBef>
                  <a:spcPct val="0"/>
                </a:spcBef>
              </a:pPr>
              <a:r>
                <a:rPr lang="en-US" sz="5900" b="1">
                  <a:solidFill>
                    <a:srgbClr val="332C6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OŚWIATA W GMINIE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1872103"/>
              <a:ext cx="22307023" cy="6763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 rot="1043786">
            <a:off x="8520086" y="2317412"/>
            <a:ext cx="10173187" cy="10147754"/>
          </a:xfrm>
          <a:custGeom>
            <a:avLst/>
            <a:gdLst/>
            <a:ahLst/>
            <a:cxnLst/>
            <a:rect l="l" t="t" r="r" b="b"/>
            <a:pathLst>
              <a:path w="10173187" h="10147754">
                <a:moveTo>
                  <a:pt x="0" y="0"/>
                </a:moveTo>
                <a:lnTo>
                  <a:pt x="10173187" y="0"/>
                </a:lnTo>
                <a:lnTo>
                  <a:pt x="10173187" y="10147754"/>
                </a:lnTo>
                <a:lnTo>
                  <a:pt x="0" y="101477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3999"/>
            </a:blip>
            <a:stretch>
              <a:fillRect/>
            </a:stretch>
          </a:blipFill>
        </p:spPr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48096" y="1351953"/>
            <a:ext cx="18784192" cy="9466696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2954410" y="2141187"/>
            <a:ext cx="17023192" cy="562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65"/>
              </a:lnSpc>
              <a:spcBef>
                <a:spcPct val="0"/>
              </a:spcBef>
            </a:pPr>
            <a:r>
              <a:rPr lang="en-US" sz="3554" b="1">
                <a:solidFill>
                  <a:srgbClr val="023F03"/>
                </a:solidFill>
                <a:latin typeface="Poppins Bold"/>
                <a:ea typeface="Poppins Bold"/>
                <a:cs typeface="Poppins Bold"/>
                <a:sym typeface="Poppins Bold"/>
              </a:rPr>
              <a:t>Liczba urodzeń w całej Gminie Krupski Młyn 2018 -2024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596073" y="4381065"/>
            <a:ext cx="417380" cy="488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29"/>
              </a:lnSpc>
              <a:spcBef>
                <a:spcPct val="0"/>
              </a:spcBef>
            </a:pPr>
            <a:r>
              <a:rPr lang="en-US" sz="2878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22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627099" y="3388781"/>
            <a:ext cx="547857" cy="488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29"/>
              </a:lnSpc>
              <a:spcBef>
                <a:spcPct val="0"/>
              </a:spcBef>
            </a:pPr>
            <a:r>
              <a:rPr lang="en-US" sz="2878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27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609526" y="4165190"/>
            <a:ext cx="590753" cy="488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29"/>
              </a:lnSpc>
              <a:spcBef>
                <a:spcPct val="0"/>
              </a:spcBef>
            </a:pPr>
            <a:r>
              <a:rPr lang="en-US" sz="2878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24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610063" y="4381065"/>
            <a:ext cx="426475" cy="488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29"/>
              </a:lnSpc>
              <a:spcBef>
                <a:spcPct val="0"/>
              </a:spcBef>
            </a:pPr>
            <a:r>
              <a:rPr lang="en-US" sz="2878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23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674946" y="5244565"/>
            <a:ext cx="356030" cy="488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29"/>
              </a:lnSpc>
              <a:spcBef>
                <a:spcPct val="0"/>
              </a:spcBef>
            </a:pPr>
            <a:r>
              <a:rPr lang="en-US" sz="2878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18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606388" y="4812815"/>
            <a:ext cx="334863" cy="488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29"/>
              </a:lnSpc>
              <a:spcBef>
                <a:spcPct val="0"/>
              </a:spcBef>
            </a:pPr>
            <a:r>
              <a:rPr lang="en-US" sz="2878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21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5501433" y="5995825"/>
            <a:ext cx="352723" cy="488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29"/>
              </a:lnSpc>
              <a:spcBef>
                <a:spcPct val="0"/>
              </a:spcBef>
            </a:pPr>
            <a:r>
              <a:rPr lang="en-US" sz="2878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15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819400" y="9317317"/>
            <a:ext cx="12682033" cy="598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69"/>
              </a:lnSpc>
              <a:spcBef>
                <a:spcPct val="0"/>
              </a:spcBef>
            </a:pPr>
            <a:r>
              <a:rPr lang="en-US" sz="3478" b="1" dirty="0">
                <a:solidFill>
                  <a:srgbClr val="023F03"/>
                </a:solidFill>
                <a:latin typeface="DM Sans Bold"/>
                <a:ea typeface="DM Sans Bold"/>
                <a:cs typeface="DM Sans Bold"/>
                <a:sym typeface="DM Sans Bold"/>
              </a:rPr>
              <a:t>Nie ma </a:t>
            </a:r>
            <a:r>
              <a:rPr lang="en-US" sz="3478" b="1" dirty="0" err="1">
                <a:solidFill>
                  <a:srgbClr val="023F03"/>
                </a:solidFill>
                <a:latin typeface="DM Sans Bold"/>
                <a:ea typeface="DM Sans Bold"/>
                <a:cs typeface="DM Sans Bold"/>
                <a:sym typeface="DM Sans Bold"/>
              </a:rPr>
              <a:t>nowych</a:t>
            </a:r>
            <a:r>
              <a:rPr lang="en-US" sz="3478" b="1" dirty="0">
                <a:solidFill>
                  <a:srgbClr val="023F03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78" b="1" dirty="0" err="1">
                <a:solidFill>
                  <a:srgbClr val="023F03"/>
                </a:solidFill>
                <a:latin typeface="DM Sans Bold"/>
                <a:ea typeface="DM Sans Bold"/>
                <a:cs typeface="DM Sans Bold"/>
                <a:sym typeface="DM Sans Bold"/>
              </a:rPr>
              <a:t>roczników</a:t>
            </a:r>
            <a:r>
              <a:rPr lang="en-US" sz="3478" b="1" dirty="0">
                <a:solidFill>
                  <a:srgbClr val="023F03"/>
                </a:solidFill>
                <a:latin typeface="DM Sans Bold"/>
                <a:ea typeface="DM Sans Bold"/>
                <a:cs typeface="DM Sans Bold"/>
                <a:sym typeface="DM Sans Bold"/>
              </a:rPr>
              <a:t>, </a:t>
            </a:r>
            <a:r>
              <a:rPr lang="en-US" sz="3478" b="1" dirty="0" err="1">
                <a:solidFill>
                  <a:srgbClr val="023F03"/>
                </a:solidFill>
                <a:latin typeface="DM Sans Bold"/>
                <a:ea typeface="DM Sans Bold"/>
                <a:cs typeface="DM Sans Bold"/>
                <a:sym typeface="DM Sans Bold"/>
              </a:rPr>
              <a:t>które</a:t>
            </a:r>
            <a:r>
              <a:rPr lang="en-US" sz="3478" b="1" dirty="0">
                <a:solidFill>
                  <a:srgbClr val="023F03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78" b="1" dirty="0" err="1">
                <a:solidFill>
                  <a:srgbClr val="023F03"/>
                </a:solidFill>
                <a:latin typeface="DM Sans Bold"/>
                <a:ea typeface="DM Sans Bold"/>
                <a:cs typeface="DM Sans Bold"/>
                <a:sym typeface="DM Sans Bold"/>
              </a:rPr>
              <a:t>mogłyby</a:t>
            </a:r>
            <a:r>
              <a:rPr lang="en-US" sz="3478" b="1" dirty="0">
                <a:solidFill>
                  <a:srgbClr val="023F03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78" b="1" dirty="0" err="1">
                <a:solidFill>
                  <a:srgbClr val="023F03"/>
                </a:solidFill>
                <a:latin typeface="DM Sans Bold"/>
                <a:ea typeface="DM Sans Bold"/>
                <a:cs typeface="DM Sans Bold"/>
                <a:sym typeface="DM Sans Bold"/>
              </a:rPr>
              <a:t>wypełnić</a:t>
            </a:r>
            <a:r>
              <a:rPr lang="en-US" sz="3478" b="1" dirty="0">
                <a:solidFill>
                  <a:srgbClr val="023F03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78" b="1" dirty="0" err="1">
                <a:solidFill>
                  <a:srgbClr val="023F03"/>
                </a:solidFill>
                <a:latin typeface="DM Sans Bold"/>
                <a:ea typeface="DM Sans Bold"/>
                <a:cs typeface="DM Sans Bold"/>
                <a:sym typeface="DM Sans Bold"/>
              </a:rPr>
              <a:t>szkoły</a:t>
            </a:r>
            <a:r>
              <a:rPr lang="en-US" sz="3478" b="1" dirty="0">
                <a:solidFill>
                  <a:srgbClr val="023F03"/>
                </a:solidFill>
                <a:latin typeface="DM Sans Bold"/>
                <a:ea typeface="DM Sans Bold"/>
                <a:cs typeface="DM Sans Bold"/>
                <a:sym typeface="DM Sans Bold"/>
              </a:rPr>
              <a:t>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3360887" y="160731"/>
            <a:ext cx="4975948" cy="340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7"/>
              </a:lnSpc>
              <a:spcBef>
                <a:spcPct val="0"/>
              </a:spcBef>
            </a:pPr>
            <a:r>
              <a:rPr lang="en-US" sz="2139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BLOK II - Reorganizacja oświaty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048134" flipH="1">
            <a:off x="2314544" y="-2999481"/>
            <a:ext cx="15136400" cy="15644858"/>
          </a:xfrm>
          <a:custGeom>
            <a:avLst/>
            <a:gdLst/>
            <a:ahLst/>
            <a:cxnLst/>
            <a:rect l="l" t="t" r="r" b="b"/>
            <a:pathLst>
              <a:path w="15136400" h="15644858">
                <a:moveTo>
                  <a:pt x="15136401" y="0"/>
                </a:moveTo>
                <a:lnTo>
                  <a:pt x="0" y="0"/>
                </a:lnTo>
                <a:lnTo>
                  <a:pt x="0" y="15644859"/>
                </a:lnTo>
                <a:lnTo>
                  <a:pt x="15136401" y="15644859"/>
                </a:lnTo>
                <a:lnTo>
                  <a:pt x="15136401" y="0"/>
                </a:lnTo>
                <a:close/>
              </a:path>
            </a:pathLst>
          </a:custGeom>
          <a:blipFill>
            <a:blip r:embed="rId2">
              <a:alphaModFix amt="36000"/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41948" y="0"/>
            <a:ext cx="18288000" cy="10287000"/>
            <a:chOff x="0" y="0"/>
            <a:chExt cx="6554006" cy="368662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554006" cy="3686628"/>
            </a:xfrm>
            <a:custGeom>
              <a:avLst/>
              <a:gdLst/>
              <a:ahLst/>
              <a:cxnLst/>
              <a:rect l="l" t="t" r="r" b="b"/>
              <a:pathLst>
                <a:path w="6554006" h="3686628">
                  <a:moveTo>
                    <a:pt x="10583" y="0"/>
                  </a:moveTo>
                  <a:lnTo>
                    <a:pt x="6543423" y="0"/>
                  </a:lnTo>
                  <a:cubicBezTo>
                    <a:pt x="6546230" y="0"/>
                    <a:pt x="6548922" y="1115"/>
                    <a:pt x="6550906" y="3100"/>
                  </a:cubicBezTo>
                  <a:cubicBezTo>
                    <a:pt x="6552891" y="5085"/>
                    <a:pt x="6554006" y="7776"/>
                    <a:pt x="6554006" y="10583"/>
                  </a:cubicBezTo>
                  <a:lnTo>
                    <a:pt x="6554006" y="3676045"/>
                  </a:lnTo>
                  <a:cubicBezTo>
                    <a:pt x="6554006" y="3678852"/>
                    <a:pt x="6552891" y="3681544"/>
                    <a:pt x="6550906" y="3683529"/>
                  </a:cubicBezTo>
                  <a:cubicBezTo>
                    <a:pt x="6548922" y="3685513"/>
                    <a:pt x="6546230" y="3686628"/>
                    <a:pt x="6543423" y="3686628"/>
                  </a:cubicBezTo>
                  <a:lnTo>
                    <a:pt x="10583" y="3686628"/>
                  </a:lnTo>
                  <a:cubicBezTo>
                    <a:pt x="7776" y="3686628"/>
                    <a:pt x="5085" y="3685513"/>
                    <a:pt x="3100" y="3683529"/>
                  </a:cubicBezTo>
                  <a:cubicBezTo>
                    <a:pt x="1115" y="3681544"/>
                    <a:pt x="0" y="3678852"/>
                    <a:pt x="0" y="3676045"/>
                  </a:cubicBezTo>
                  <a:lnTo>
                    <a:pt x="0" y="10583"/>
                  </a:lnTo>
                  <a:cubicBezTo>
                    <a:pt x="0" y="7776"/>
                    <a:pt x="1115" y="5085"/>
                    <a:pt x="3100" y="3100"/>
                  </a:cubicBezTo>
                  <a:cubicBezTo>
                    <a:pt x="5085" y="1115"/>
                    <a:pt x="7776" y="0"/>
                    <a:pt x="1058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33350" cap="rnd">
              <a:solidFill>
                <a:srgbClr val="75B461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6554006" cy="37247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3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68090" y="198479"/>
            <a:ext cx="1980731" cy="1660443"/>
          </a:xfrm>
          <a:custGeom>
            <a:avLst/>
            <a:gdLst/>
            <a:ahLst/>
            <a:cxnLst/>
            <a:rect l="l" t="t" r="r" b="b"/>
            <a:pathLst>
              <a:path w="1980731" h="1660443">
                <a:moveTo>
                  <a:pt x="0" y="0"/>
                </a:moveTo>
                <a:lnTo>
                  <a:pt x="1980731" y="0"/>
                </a:lnTo>
                <a:lnTo>
                  <a:pt x="1980731" y="1660442"/>
                </a:lnTo>
                <a:lnTo>
                  <a:pt x="0" y="16604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7369913" y="9258300"/>
            <a:ext cx="647643" cy="772570"/>
          </a:xfrm>
          <a:custGeom>
            <a:avLst/>
            <a:gdLst/>
            <a:ahLst/>
            <a:cxnLst/>
            <a:rect l="l" t="t" r="r" b="b"/>
            <a:pathLst>
              <a:path w="647643" h="772570">
                <a:moveTo>
                  <a:pt x="0" y="0"/>
                </a:moveTo>
                <a:lnTo>
                  <a:pt x="647644" y="0"/>
                </a:lnTo>
                <a:lnTo>
                  <a:pt x="647644" y="772570"/>
                </a:lnTo>
                <a:lnTo>
                  <a:pt x="0" y="7725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AutoShape 8"/>
          <p:cNvSpPr/>
          <p:nvPr/>
        </p:nvSpPr>
        <p:spPr>
          <a:xfrm>
            <a:off x="780501" y="1475520"/>
            <a:ext cx="16230600" cy="47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9" name="Group 9"/>
          <p:cNvGrpSpPr/>
          <p:nvPr/>
        </p:nvGrpSpPr>
        <p:grpSpPr>
          <a:xfrm>
            <a:off x="4814735" y="468758"/>
            <a:ext cx="16730267" cy="1911350"/>
            <a:chOff x="0" y="0"/>
            <a:chExt cx="22307023" cy="2548467"/>
          </a:xfrm>
        </p:grpSpPr>
        <p:sp>
          <p:nvSpPr>
            <p:cNvPr id="10" name="TextBox 10"/>
            <p:cNvSpPr txBox="1"/>
            <p:nvPr/>
          </p:nvSpPr>
          <p:spPr>
            <a:xfrm>
              <a:off x="0" y="-57150"/>
              <a:ext cx="22307023" cy="12508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080"/>
                </a:lnSpc>
                <a:spcBef>
                  <a:spcPct val="0"/>
                </a:spcBef>
              </a:pPr>
              <a:r>
                <a:rPr lang="en-US" sz="5900" b="1">
                  <a:solidFill>
                    <a:srgbClr val="332C6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OŚWIATA W GMINIE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1872103"/>
              <a:ext cx="22307023" cy="6763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456567" y="1763671"/>
            <a:ext cx="14350669" cy="616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69"/>
              </a:lnSpc>
              <a:spcBef>
                <a:spcPct val="0"/>
              </a:spcBef>
            </a:pPr>
            <a:r>
              <a:rPr lang="en-US" sz="3478">
                <a:solidFill>
                  <a:srgbClr val="023F03"/>
                </a:solidFill>
                <a:latin typeface="Poppins"/>
                <a:ea typeface="Poppins"/>
                <a:cs typeface="Poppins"/>
                <a:sym typeface="Poppins"/>
              </a:rPr>
              <a:t>Ile dzieci chodzi dziś do naszych placówek?       Łącznie </a:t>
            </a:r>
            <a:r>
              <a:rPr lang="en-US" sz="3478" b="1">
                <a:solidFill>
                  <a:srgbClr val="023F03"/>
                </a:solidFill>
                <a:latin typeface="Poppins Bold"/>
                <a:ea typeface="Poppins Bold"/>
                <a:cs typeface="Poppins Bold"/>
                <a:sym typeface="Poppins Bold"/>
              </a:rPr>
              <a:t>313  dzieci</a:t>
            </a:r>
            <a:r>
              <a:rPr lang="en-US" sz="3478">
                <a:solidFill>
                  <a:srgbClr val="023F03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5731385" y="3075918"/>
            <a:ext cx="9053475" cy="1149712"/>
            <a:chOff x="0" y="0"/>
            <a:chExt cx="12071300" cy="1532949"/>
          </a:xfrm>
        </p:grpSpPr>
        <p:sp>
          <p:nvSpPr>
            <p:cNvPr id="14" name="TextBox 14"/>
            <p:cNvSpPr txBox="1"/>
            <p:nvPr/>
          </p:nvSpPr>
          <p:spPr>
            <a:xfrm>
              <a:off x="0" y="-9525"/>
              <a:ext cx="12071300" cy="6191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Zespół Szkolno-Przedszkolny w Potępie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985703"/>
              <a:ext cx="12071300" cy="5472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99"/>
                </a:lnSpc>
              </a:pPr>
              <a:endParaRPr/>
            </a:p>
          </p:txBody>
        </p:sp>
      </p:grpSp>
      <p:graphicFrame>
        <p:nvGraphicFramePr>
          <p:cNvPr id="16" name="Table 16"/>
          <p:cNvGraphicFramePr>
            <a:graphicFrameLocks noGrp="1"/>
          </p:cNvGraphicFramePr>
          <p:nvPr/>
        </p:nvGraphicFramePr>
        <p:xfrm>
          <a:off x="2697591" y="3650774"/>
          <a:ext cx="6404461" cy="990600"/>
        </p:xfrm>
        <a:graphic>
          <a:graphicData uri="http://schemas.openxmlformats.org/drawingml/2006/table">
            <a:tbl>
              <a:tblPr/>
              <a:tblGrid>
                <a:gridCol w="64044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90600"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Szkoła Podstawowa </a:t>
                      </a:r>
                      <a:r>
                        <a:rPr lang="en-US" sz="3000" b="1">
                          <a:solidFill>
                            <a:srgbClr val="000000"/>
                          </a:solidFill>
                          <a:latin typeface="DM Sans Bold"/>
                          <a:ea typeface="DM Sans Bold"/>
                          <a:cs typeface="DM Sans Bold"/>
                          <a:sym typeface="DM Sans Bold"/>
                        </a:rPr>
                        <a:t>     73 dzieci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D2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 17"/>
          <p:cNvGraphicFramePr>
            <a:graphicFrameLocks noGrp="1"/>
          </p:cNvGraphicFramePr>
          <p:nvPr/>
        </p:nvGraphicFramePr>
        <p:xfrm>
          <a:off x="9631902" y="3650774"/>
          <a:ext cx="6295175" cy="887984"/>
        </p:xfrm>
        <a:graphic>
          <a:graphicData uri="http://schemas.openxmlformats.org/drawingml/2006/table">
            <a:tbl>
              <a:tblPr/>
              <a:tblGrid>
                <a:gridCol w="6295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79041"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Przedszkole</a:t>
                      </a:r>
                      <a:r>
                        <a:rPr lang="en-US" sz="3000" b="1">
                          <a:solidFill>
                            <a:srgbClr val="000000"/>
                          </a:solidFill>
                          <a:latin typeface="DM Sans Bold"/>
                          <a:ea typeface="DM Sans Bold"/>
                          <a:cs typeface="DM Sans Bold"/>
                          <a:sym typeface="DM Sans Bold"/>
                        </a:rPr>
                        <a:t>      22 dzieci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D2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8" name="Group 18"/>
          <p:cNvGrpSpPr/>
          <p:nvPr/>
        </p:nvGrpSpPr>
        <p:grpSpPr>
          <a:xfrm>
            <a:off x="6352937" y="5449103"/>
            <a:ext cx="9053475" cy="1149712"/>
            <a:chOff x="0" y="0"/>
            <a:chExt cx="12071300" cy="1532949"/>
          </a:xfrm>
        </p:grpSpPr>
        <p:sp>
          <p:nvSpPr>
            <p:cNvPr id="19" name="TextBox 19"/>
            <p:cNvSpPr txBox="1"/>
            <p:nvPr/>
          </p:nvSpPr>
          <p:spPr>
            <a:xfrm>
              <a:off x="0" y="-9525"/>
              <a:ext cx="12071300" cy="6191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Przedszkole w Krupskim Młynie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985703"/>
              <a:ext cx="12071300" cy="5472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99"/>
                </a:lnSpc>
              </a:pPr>
              <a:endParaRPr/>
            </a:p>
          </p:txBody>
        </p:sp>
      </p:grpSp>
      <p:graphicFrame>
        <p:nvGraphicFramePr>
          <p:cNvPr id="21" name="Table 21"/>
          <p:cNvGraphicFramePr>
            <a:graphicFrameLocks noGrp="1"/>
          </p:cNvGraphicFramePr>
          <p:nvPr/>
        </p:nvGraphicFramePr>
        <p:xfrm>
          <a:off x="9631902" y="6126174"/>
          <a:ext cx="6404461" cy="887984"/>
        </p:xfrm>
        <a:graphic>
          <a:graphicData uri="http://schemas.openxmlformats.org/drawingml/2006/table">
            <a:tbl>
              <a:tblPr/>
              <a:tblGrid>
                <a:gridCol w="64044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79041"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Oddział w Ziętku</a:t>
                      </a:r>
                      <a:r>
                        <a:rPr lang="en-US" sz="3000" b="1">
                          <a:solidFill>
                            <a:srgbClr val="000000"/>
                          </a:solidFill>
                          <a:latin typeface="DM Sans Bold"/>
                          <a:ea typeface="DM Sans Bold"/>
                          <a:cs typeface="DM Sans Bold"/>
                          <a:sym typeface="DM Sans Bold"/>
                        </a:rPr>
                        <a:t>   20 dzieci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D2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2"/>
          <p:cNvGraphicFramePr>
            <a:graphicFrameLocks noGrp="1"/>
          </p:cNvGraphicFramePr>
          <p:nvPr/>
        </p:nvGraphicFramePr>
        <p:xfrm>
          <a:off x="1158456" y="6059738"/>
          <a:ext cx="7943597" cy="887984"/>
        </p:xfrm>
        <a:graphic>
          <a:graphicData uri="http://schemas.openxmlformats.org/drawingml/2006/table">
            <a:tbl>
              <a:tblPr/>
              <a:tblGrid>
                <a:gridCol w="79435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64801"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Oddział w Krupskim Młynie</a:t>
                      </a:r>
                      <a:r>
                        <a:rPr lang="en-US" sz="3000" b="1">
                          <a:solidFill>
                            <a:srgbClr val="000000"/>
                          </a:solidFill>
                          <a:latin typeface="DM Sans Bold"/>
                          <a:ea typeface="DM Sans Bold"/>
                          <a:cs typeface="DM Sans Bold"/>
                          <a:sym typeface="DM Sans Bold"/>
                        </a:rPr>
                        <a:t>      50 dzieci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D2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oup 23"/>
          <p:cNvGrpSpPr/>
          <p:nvPr/>
        </p:nvGrpSpPr>
        <p:grpSpPr>
          <a:xfrm>
            <a:off x="5731385" y="7822288"/>
            <a:ext cx="9053475" cy="1149712"/>
            <a:chOff x="0" y="0"/>
            <a:chExt cx="12071300" cy="1532949"/>
          </a:xfrm>
        </p:grpSpPr>
        <p:sp>
          <p:nvSpPr>
            <p:cNvPr id="24" name="TextBox 24"/>
            <p:cNvSpPr txBox="1"/>
            <p:nvPr/>
          </p:nvSpPr>
          <p:spPr>
            <a:xfrm>
              <a:off x="0" y="-9525"/>
              <a:ext cx="12071300" cy="6191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Szkoła Podstawowa w Krupskim Młynie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985703"/>
              <a:ext cx="12071300" cy="5472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99"/>
                </a:lnSpc>
              </a:pPr>
              <a:endParaRPr/>
            </a:p>
          </p:txBody>
        </p:sp>
      </p:grpSp>
      <p:graphicFrame>
        <p:nvGraphicFramePr>
          <p:cNvPr id="26" name="Table 26"/>
          <p:cNvGraphicFramePr>
            <a:graphicFrameLocks noGrp="1"/>
          </p:cNvGraphicFramePr>
          <p:nvPr/>
        </p:nvGraphicFramePr>
        <p:xfrm>
          <a:off x="5398033" y="8397144"/>
          <a:ext cx="7943597" cy="887984"/>
        </p:xfrm>
        <a:graphic>
          <a:graphicData uri="http://schemas.openxmlformats.org/drawingml/2006/table">
            <a:tbl>
              <a:tblPr/>
              <a:tblGrid>
                <a:gridCol w="79435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56826"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Szkoła Podstawowa </a:t>
                      </a:r>
                      <a:r>
                        <a:rPr lang="en-US" sz="3000" b="1">
                          <a:solidFill>
                            <a:srgbClr val="000000"/>
                          </a:solidFill>
                          <a:latin typeface="DM Sans Bold"/>
                          <a:ea typeface="DM Sans Bold"/>
                          <a:cs typeface="DM Sans Bold"/>
                          <a:sym typeface="DM Sans Bold"/>
                        </a:rPr>
                        <a:t>148 dzieci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D2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7" name="TextBox 27"/>
          <p:cNvSpPr txBox="1"/>
          <p:nvPr/>
        </p:nvSpPr>
        <p:spPr>
          <a:xfrm>
            <a:off x="13360887" y="160731"/>
            <a:ext cx="4975948" cy="340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7"/>
              </a:lnSpc>
              <a:spcBef>
                <a:spcPct val="0"/>
              </a:spcBef>
            </a:pPr>
            <a:r>
              <a:rPr lang="en-US" sz="2139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BLOK II - Reorganizacja oświaty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6554006" cy="36866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554006" cy="3686628"/>
            </a:xfrm>
            <a:custGeom>
              <a:avLst/>
              <a:gdLst/>
              <a:ahLst/>
              <a:cxnLst/>
              <a:rect l="l" t="t" r="r" b="b"/>
              <a:pathLst>
                <a:path w="6554006" h="3686628">
                  <a:moveTo>
                    <a:pt x="10583" y="0"/>
                  </a:moveTo>
                  <a:lnTo>
                    <a:pt x="6543423" y="0"/>
                  </a:lnTo>
                  <a:cubicBezTo>
                    <a:pt x="6546230" y="0"/>
                    <a:pt x="6548922" y="1115"/>
                    <a:pt x="6550906" y="3100"/>
                  </a:cubicBezTo>
                  <a:cubicBezTo>
                    <a:pt x="6552891" y="5085"/>
                    <a:pt x="6554006" y="7776"/>
                    <a:pt x="6554006" y="10583"/>
                  </a:cubicBezTo>
                  <a:lnTo>
                    <a:pt x="6554006" y="3676045"/>
                  </a:lnTo>
                  <a:cubicBezTo>
                    <a:pt x="6554006" y="3678852"/>
                    <a:pt x="6552891" y="3681544"/>
                    <a:pt x="6550906" y="3683529"/>
                  </a:cubicBezTo>
                  <a:cubicBezTo>
                    <a:pt x="6548922" y="3685513"/>
                    <a:pt x="6546230" y="3686628"/>
                    <a:pt x="6543423" y="3686628"/>
                  </a:cubicBezTo>
                  <a:lnTo>
                    <a:pt x="10583" y="3686628"/>
                  </a:lnTo>
                  <a:cubicBezTo>
                    <a:pt x="7776" y="3686628"/>
                    <a:pt x="5085" y="3685513"/>
                    <a:pt x="3100" y="3683529"/>
                  </a:cubicBezTo>
                  <a:cubicBezTo>
                    <a:pt x="1115" y="3681544"/>
                    <a:pt x="0" y="3678852"/>
                    <a:pt x="0" y="3676045"/>
                  </a:cubicBezTo>
                  <a:lnTo>
                    <a:pt x="0" y="10583"/>
                  </a:lnTo>
                  <a:cubicBezTo>
                    <a:pt x="0" y="7776"/>
                    <a:pt x="1115" y="5085"/>
                    <a:pt x="3100" y="3100"/>
                  </a:cubicBezTo>
                  <a:cubicBezTo>
                    <a:pt x="5085" y="1115"/>
                    <a:pt x="7776" y="0"/>
                    <a:pt x="1058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33350" cap="rnd">
              <a:solidFill>
                <a:srgbClr val="75B461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6554006" cy="37247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39"/>
                </a:lnSpc>
              </a:pPr>
              <a:endParaRPr/>
            </a:p>
          </p:txBody>
        </p:sp>
      </p:grpSp>
      <p:graphicFrame>
        <p:nvGraphicFramePr>
          <p:cNvPr id="5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1960590"/>
              </p:ext>
            </p:extLst>
          </p:nvPr>
        </p:nvGraphicFramePr>
        <p:xfrm>
          <a:off x="1158456" y="3077660"/>
          <a:ext cx="14129206" cy="5757513"/>
        </p:xfrm>
        <a:graphic>
          <a:graphicData uri="http://schemas.openxmlformats.org/drawingml/2006/table">
            <a:tbl>
              <a:tblPr/>
              <a:tblGrid>
                <a:gridCol w="28418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75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59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54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76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3559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1395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33009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5310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459776">
                <a:tc>
                  <a:txBody>
                    <a:bodyPr/>
                    <a:lstStyle/>
                    <a:p>
                      <a:pPr algn="ctr">
                        <a:lnSpc>
                          <a:spcPts val="3599"/>
                        </a:lnSpc>
                        <a:defRPr/>
                      </a:pPr>
                      <a:r>
                        <a:rPr lang="en-US" sz="2571" dirty="0">
                          <a:solidFill>
                            <a:srgbClr val="000000"/>
                          </a:solidFill>
                          <a:latin typeface="Neue Montreal"/>
                          <a:ea typeface="Neue Montreal"/>
                          <a:cs typeface="Neue Montreal"/>
                          <a:sym typeface="Neue Montreal"/>
                        </a:rPr>
                        <a:t>                        </a:t>
                      </a:r>
                      <a:r>
                        <a:rPr lang="en-US" sz="2571" dirty="0" err="1">
                          <a:solidFill>
                            <a:srgbClr val="000000"/>
                          </a:solidFill>
                          <a:latin typeface="Neue Montreal"/>
                          <a:ea typeface="Neue Montreal"/>
                          <a:cs typeface="Neue Montreal"/>
                          <a:sym typeface="Neue Montreal"/>
                        </a:rPr>
                        <a:t>Klasa</a:t>
                      </a:r>
                      <a:endParaRPr lang="en-US" sz="1100" dirty="0"/>
                    </a:p>
                    <a:p>
                      <a:pPr algn="l">
                        <a:lnSpc>
                          <a:spcPts val="3599"/>
                        </a:lnSpc>
                      </a:pPr>
                      <a:r>
                        <a:rPr lang="en-US" sz="2571" dirty="0" err="1">
                          <a:solidFill>
                            <a:srgbClr val="000000"/>
                          </a:solidFill>
                          <a:latin typeface="Neue Montreal"/>
                          <a:ea typeface="Neue Montreal"/>
                          <a:cs typeface="Neue Montreal"/>
                          <a:sym typeface="Neue Montreal"/>
                        </a:rPr>
                        <a:t>Placówka</a:t>
                      </a:r>
                      <a:endParaRPr lang="en-US" sz="2571" dirty="0">
                        <a:solidFill>
                          <a:srgbClr val="000000"/>
                        </a:solidFill>
                        <a:latin typeface="Neue Montreal"/>
                        <a:ea typeface="Neue Montreal"/>
                        <a:cs typeface="Neue Montreal"/>
                        <a:sym typeface="Neue Montreal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59"/>
                        </a:lnSpc>
                        <a:defRPr/>
                      </a:pPr>
                      <a:r>
                        <a:rPr lang="en-US" sz="2471">
                          <a:solidFill>
                            <a:srgbClr val="000000"/>
                          </a:solidFill>
                          <a:latin typeface="Neue Montreal"/>
                          <a:ea typeface="Neue Montreal"/>
                          <a:cs typeface="Neue Montreal"/>
                          <a:sym typeface="Neue Montreal"/>
                        </a:rPr>
                        <a:t>II klasa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39"/>
                        </a:lnSpc>
                        <a:defRPr/>
                      </a:pPr>
                      <a:r>
                        <a:rPr lang="en-US" sz="2671">
                          <a:solidFill>
                            <a:srgbClr val="000000"/>
                          </a:solidFill>
                          <a:latin typeface="Neue Montreal"/>
                          <a:ea typeface="Neue Montreal"/>
                          <a:cs typeface="Neue Montreal"/>
                          <a:sym typeface="Neue Montreal"/>
                        </a:rPr>
                        <a:t>III </a:t>
                      </a:r>
                      <a:endParaRPr lang="en-US" sz="1100"/>
                    </a:p>
                    <a:p>
                      <a:pPr algn="ctr">
                        <a:lnSpc>
                          <a:spcPts val="3739"/>
                        </a:lnSpc>
                      </a:pPr>
                      <a:r>
                        <a:rPr lang="en-US" sz="2671">
                          <a:solidFill>
                            <a:srgbClr val="000000"/>
                          </a:solidFill>
                          <a:latin typeface="Neue Montreal"/>
                          <a:ea typeface="Neue Montreal"/>
                          <a:cs typeface="Neue Montreal"/>
                          <a:sym typeface="Neue Montreal"/>
                        </a:rPr>
                        <a:t>klasa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39"/>
                        </a:lnSpc>
                        <a:defRPr/>
                      </a:pPr>
                      <a:r>
                        <a:rPr lang="en-US" sz="2171">
                          <a:solidFill>
                            <a:srgbClr val="000000"/>
                          </a:solidFill>
                          <a:latin typeface="Neue Montreal"/>
                          <a:ea typeface="Neue Montreal"/>
                          <a:cs typeface="Neue Montreal"/>
                          <a:sym typeface="Neue Montreal"/>
                        </a:rPr>
                        <a:t>I </a:t>
                      </a:r>
                      <a:endParaRPr lang="en-US" sz="1100"/>
                    </a:p>
                    <a:p>
                      <a:pPr algn="ctr">
                        <a:lnSpc>
                          <a:spcPts val="3599"/>
                        </a:lnSpc>
                      </a:pPr>
                      <a:r>
                        <a:rPr lang="en-US" sz="2571">
                          <a:solidFill>
                            <a:srgbClr val="000000"/>
                          </a:solidFill>
                          <a:latin typeface="Neue Montreal"/>
                          <a:ea typeface="Neue Montreal"/>
                          <a:cs typeface="Neue Montreal"/>
                          <a:sym typeface="Neue Montreal"/>
                        </a:rPr>
                        <a:t>klasa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39"/>
                        </a:lnSpc>
                        <a:defRPr/>
                      </a:pPr>
                      <a:r>
                        <a:rPr lang="en-US" sz="2671">
                          <a:solidFill>
                            <a:srgbClr val="000000"/>
                          </a:solidFill>
                          <a:latin typeface="Neue Montreal"/>
                          <a:ea typeface="Neue Montreal"/>
                          <a:cs typeface="Neue Montreal"/>
                          <a:sym typeface="Neue Montreal"/>
                        </a:rPr>
                        <a:t>IV </a:t>
                      </a:r>
                      <a:endParaRPr lang="en-US" sz="1100"/>
                    </a:p>
                    <a:p>
                      <a:pPr algn="ctr">
                        <a:lnSpc>
                          <a:spcPts val="3739"/>
                        </a:lnSpc>
                      </a:pPr>
                      <a:r>
                        <a:rPr lang="en-US" sz="2671">
                          <a:solidFill>
                            <a:srgbClr val="000000"/>
                          </a:solidFill>
                          <a:latin typeface="Neue Montreal"/>
                          <a:ea typeface="Neue Montreal"/>
                          <a:cs typeface="Neue Montreal"/>
                          <a:sym typeface="Neue Montreal"/>
                        </a:rPr>
                        <a:t>klasa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5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39"/>
                        </a:lnSpc>
                        <a:defRPr/>
                      </a:pPr>
                      <a:r>
                        <a:rPr lang="en-US" sz="2671">
                          <a:solidFill>
                            <a:srgbClr val="000000"/>
                          </a:solidFill>
                          <a:latin typeface="Neue Montreal"/>
                          <a:ea typeface="Neue Montreal"/>
                          <a:cs typeface="Neue Montreal"/>
                          <a:sym typeface="Neue Montreal"/>
                        </a:rPr>
                        <a:t>V</a:t>
                      </a:r>
                      <a:endParaRPr lang="en-US" sz="1100"/>
                    </a:p>
                    <a:p>
                      <a:pPr algn="ctr">
                        <a:lnSpc>
                          <a:spcPts val="3739"/>
                        </a:lnSpc>
                      </a:pPr>
                      <a:r>
                        <a:rPr lang="en-US" sz="2671">
                          <a:solidFill>
                            <a:srgbClr val="000000"/>
                          </a:solidFill>
                          <a:latin typeface="Neue Montreal"/>
                          <a:ea typeface="Neue Montreal"/>
                          <a:cs typeface="Neue Montreal"/>
                          <a:sym typeface="Neue Montreal"/>
                        </a:rPr>
                        <a:t> klasa </a:t>
                      </a:r>
                    </a:p>
                  </a:txBody>
                  <a:tcPr marL="190500" marR="190500" marT="190500" marB="190500" anchor="ctr">
                    <a:lnL w="47625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5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5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5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39"/>
                        </a:lnSpc>
                        <a:defRPr/>
                      </a:pPr>
                      <a:r>
                        <a:rPr lang="en-US" sz="2671">
                          <a:solidFill>
                            <a:srgbClr val="000000"/>
                          </a:solidFill>
                          <a:latin typeface="Neue Montreal"/>
                          <a:ea typeface="Neue Montreal"/>
                          <a:cs typeface="Neue Montreal"/>
                          <a:sym typeface="Neue Montreal"/>
                        </a:rPr>
                        <a:t>VI</a:t>
                      </a:r>
                      <a:endParaRPr lang="en-US" sz="1100"/>
                    </a:p>
                    <a:p>
                      <a:pPr algn="ctr">
                        <a:lnSpc>
                          <a:spcPts val="3739"/>
                        </a:lnSpc>
                      </a:pPr>
                      <a:r>
                        <a:rPr lang="en-US" sz="2671">
                          <a:solidFill>
                            <a:srgbClr val="000000"/>
                          </a:solidFill>
                          <a:latin typeface="Neue Montreal"/>
                          <a:ea typeface="Neue Montreal"/>
                          <a:cs typeface="Neue Montreal"/>
                          <a:sym typeface="Neue Montreal"/>
                        </a:rPr>
                        <a:t> klasa</a:t>
                      </a:r>
                    </a:p>
                  </a:txBody>
                  <a:tcPr marL="190500" marR="190500" marT="190500" marB="190500" anchor="ctr">
                    <a:lnL w="47625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99"/>
                        </a:lnSpc>
                        <a:defRPr/>
                      </a:pPr>
                      <a:r>
                        <a:rPr lang="en-US" sz="2571">
                          <a:solidFill>
                            <a:srgbClr val="000000"/>
                          </a:solidFill>
                          <a:latin typeface="Neue Montreal"/>
                          <a:ea typeface="Neue Montreal"/>
                          <a:cs typeface="Neue Montreal"/>
                          <a:sym typeface="Neue Montreal"/>
                        </a:rPr>
                        <a:t>VII klasa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39"/>
                        </a:lnSpc>
                        <a:defRPr/>
                      </a:pPr>
                      <a:r>
                        <a:rPr lang="en-US" sz="2671">
                          <a:solidFill>
                            <a:srgbClr val="000000"/>
                          </a:solidFill>
                          <a:latin typeface="Neue Montreal"/>
                          <a:ea typeface="Neue Montreal"/>
                          <a:cs typeface="Neue Montreal"/>
                          <a:sym typeface="Neue Montreal"/>
                        </a:rPr>
                        <a:t>VIII  klasa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6116">
                <a:tc>
                  <a:txBody>
                    <a:bodyPr/>
                    <a:lstStyle/>
                    <a:p>
                      <a:pPr algn="ctr">
                        <a:lnSpc>
                          <a:spcPts val="3179"/>
                        </a:lnSpc>
                        <a:defRPr/>
                      </a:pPr>
                      <a:r>
                        <a:rPr lang="en-US" sz="2271" b="1">
                          <a:solidFill>
                            <a:srgbClr val="000000"/>
                          </a:solidFill>
                          <a:latin typeface="Neue Montreal Bold"/>
                          <a:ea typeface="Neue Montreal Bold"/>
                          <a:cs typeface="Neue Montreal Bold"/>
                          <a:sym typeface="Neue Montreal Bold"/>
                        </a:rPr>
                        <a:t>Zespół Szkolno- Przedszkolny w Potępie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859"/>
                        </a:lnSpc>
                        <a:defRPr/>
                      </a:pPr>
                      <a:r>
                        <a:rPr lang="en-US" sz="3471" b="1">
                          <a:solidFill>
                            <a:srgbClr val="000000"/>
                          </a:solidFill>
                          <a:latin typeface="Neue Montreal Bold"/>
                          <a:ea typeface="Neue Montreal Bold"/>
                          <a:cs typeface="Neue Montreal Bold"/>
                          <a:sym typeface="Neue Montreal Bold"/>
                        </a:rPr>
                        <a:t>7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859"/>
                        </a:lnSpc>
                        <a:defRPr/>
                      </a:pPr>
                      <a:r>
                        <a:rPr lang="en-US" sz="3471" b="1">
                          <a:solidFill>
                            <a:srgbClr val="000000"/>
                          </a:solidFill>
                          <a:latin typeface="Neue Montreal Bold"/>
                          <a:ea typeface="Neue Montreal Bold"/>
                          <a:cs typeface="Neue Montreal Bold"/>
                          <a:sym typeface="Neue Montreal Bold"/>
                        </a:rPr>
                        <a:t>8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859"/>
                        </a:lnSpc>
                        <a:defRPr/>
                      </a:pPr>
                      <a:r>
                        <a:rPr lang="en-US" sz="3471" b="1">
                          <a:solidFill>
                            <a:srgbClr val="000000"/>
                          </a:solidFill>
                          <a:latin typeface="Neue Montreal Bold"/>
                          <a:ea typeface="Neue Montreal Bold"/>
                          <a:cs typeface="Neue Montreal Bold"/>
                          <a:sym typeface="Neue Montreal Bold"/>
                        </a:rPr>
                        <a:t>12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859"/>
                        </a:lnSpc>
                        <a:defRPr/>
                      </a:pPr>
                      <a:r>
                        <a:rPr lang="en-US" sz="3471" b="1">
                          <a:solidFill>
                            <a:srgbClr val="000000"/>
                          </a:solidFill>
                          <a:latin typeface="Neue Montreal Bold"/>
                          <a:ea typeface="Neue Montreal Bold"/>
                          <a:cs typeface="Neue Montreal Bold"/>
                          <a:sym typeface="Neue Montreal Bold"/>
                        </a:rPr>
                        <a:t>7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859"/>
                        </a:lnSpc>
                        <a:defRPr/>
                      </a:pPr>
                      <a:r>
                        <a:rPr lang="en-US" sz="3471" b="1">
                          <a:solidFill>
                            <a:srgbClr val="000000"/>
                          </a:solidFill>
                          <a:latin typeface="Neue Montreal Bold"/>
                          <a:ea typeface="Neue Montreal Bold"/>
                          <a:cs typeface="Neue Montreal Bold"/>
                          <a:sym typeface="Neue Montreal Bold"/>
                        </a:rPr>
                        <a:t>7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5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859"/>
                        </a:lnSpc>
                        <a:defRPr/>
                      </a:pPr>
                      <a:r>
                        <a:rPr lang="en-US" sz="3471" b="1">
                          <a:solidFill>
                            <a:srgbClr val="000000"/>
                          </a:solidFill>
                          <a:latin typeface="Neue Montreal Bold"/>
                          <a:ea typeface="Neue Montreal Bold"/>
                          <a:cs typeface="Neue Montreal Bold"/>
                          <a:sym typeface="Neue Montreal Bold"/>
                        </a:rPr>
                        <a:t>10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859"/>
                        </a:lnSpc>
                        <a:defRPr/>
                      </a:pPr>
                      <a:r>
                        <a:rPr lang="en-US" sz="3471" b="1">
                          <a:solidFill>
                            <a:srgbClr val="000000"/>
                          </a:solidFill>
                          <a:latin typeface="Neue Montreal Bold"/>
                          <a:ea typeface="Neue Montreal Bold"/>
                          <a:cs typeface="Neue Montreal Bold"/>
                          <a:sym typeface="Neue Montreal Bold"/>
                        </a:rPr>
                        <a:t>10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859"/>
                        </a:lnSpc>
                        <a:defRPr/>
                      </a:pPr>
                      <a:r>
                        <a:rPr lang="en-US" sz="3471" b="1">
                          <a:solidFill>
                            <a:srgbClr val="000000"/>
                          </a:solidFill>
                          <a:latin typeface="Neue Montreal Bold"/>
                          <a:ea typeface="Neue Montreal Bold"/>
                          <a:cs typeface="Neue Montreal Bold"/>
                          <a:sym typeface="Neue Montreal Bold"/>
                        </a:rPr>
                        <a:t>12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6116">
                <a:tc>
                  <a:txBody>
                    <a:bodyPr/>
                    <a:lstStyle/>
                    <a:p>
                      <a:pPr algn="ctr">
                        <a:lnSpc>
                          <a:spcPts val="3179"/>
                        </a:lnSpc>
                        <a:defRPr/>
                      </a:pPr>
                      <a:r>
                        <a:rPr lang="en-US" sz="2271" b="1">
                          <a:solidFill>
                            <a:srgbClr val="000000"/>
                          </a:solidFill>
                          <a:latin typeface="Neue Montreal Bold"/>
                          <a:ea typeface="Neue Montreal Bold"/>
                          <a:cs typeface="Neue Montreal Bold"/>
                          <a:sym typeface="Neue Montreal Bold"/>
                        </a:rPr>
                        <a:t>Szkoła Podstawowa w Krupskim Młynie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859"/>
                        </a:lnSpc>
                        <a:defRPr/>
                      </a:pPr>
                      <a:r>
                        <a:rPr lang="en-US" sz="3471" b="1">
                          <a:solidFill>
                            <a:srgbClr val="000000"/>
                          </a:solidFill>
                          <a:latin typeface="Neue Montreal Bold"/>
                          <a:ea typeface="Neue Montreal Bold"/>
                          <a:cs typeface="Neue Montreal Bold"/>
                          <a:sym typeface="Neue Montreal Bold"/>
                        </a:rPr>
                        <a:t>18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859"/>
                        </a:lnSpc>
                        <a:defRPr/>
                      </a:pPr>
                      <a:r>
                        <a:rPr lang="en-US" sz="3471" b="1">
                          <a:solidFill>
                            <a:srgbClr val="000000"/>
                          </a:solidFill>
                          <a:latin typeface="Neue Montreal Bold"/>
                          <a:ea typeface="Neue Montreal Bold"/>
                          <a:cs typeface="Neue Montreal Bold"/>
                          <a:sym typeface="Neue Montreal Bold"/>
                        </a:rPr>
                        <a:t>17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859"/>
                        </a:lnSpc>
                        <a:defRPr/>
                      </a:pPr>
                      <a:r>
                        <a:rPr lang="en-US" sz="3471" b="1">
                          <a:solidFill>
                            <a:srgbClr val="000000"/>
                          </a:solidFill>
                          <a:latin typeface="Neue Montreal Bold"/>
                          <a:ea typeface="Neue Montreal Bold"/>
                          <a:cs typeface="Neue Montreal Bold"/>
                          <a:sym typeface="Neue Montreal Bold"/>
                        </a:rPr>
                        <a:t>16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859"/>
                        </a:lnSpc>
                        <a:defRPr/>
                      </a:pPr>
                      <a:r>
                        <a:rPr lang="en-US" sz="3471" b="1">
                          <a:solidFill>
                            <a:srgbClr val="000000"/>
                          </a:solidFill>
                          <a:latin typeface="Neue Montreal Bold"/>
                          <a:ea typeface="Neue Montreal Bold"/>
                          <a:cs typeface="Neue Montreal Bold"/>
                          <a:sym typeface="Neue Montreal Bold"/>
                        </a:rPr>
                        <a:t>17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859"/>
                        </a:lnSpc>
                        <a:defRPr/>
                      </a:pPr>
                      <a:r>
                        <a:rPr lang="en-US" sz="3471" b="1">
                          <a:solidFill>
                            <a:srgbClr val="000000"/>
                          </a:solidFill>
                          <a:latin typeface="Neue Montreal Bold"/>
                          <a:ea typeface="Neue Montreal Bold"/>
                          <a:cs typeface="Neue Montreal Bold"/>
                          <a:sym typeface="Neue Montreal Bold"/>
                        </a:rPr>
                        <a:t>16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859"/>
                        </a:lnSpc>
                        <a:defRPr/>
                      </a:pPr>
                      <a:r>
                        <a:rPr lang="en-US" sz="3471" b="1">
                          <a:solidFill>
                            <a:srgbClr val="000000"/>
                          </a:solidFill>
                          <a:latin typeface="Neue Montreal Bold"/>
                          <a:ea typeface="Neue Montreal Bold"/>
                          <a:cs typeface="Neue Montreal Bold"/>
                          <a:sym typeface="Neue Montreal Bold"/>
                        </a:rPr>
                        <a:t>21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859"/>
                        </a:lnSpc>
                        <a:defRPr/>
                      </a:pPr>
                      <a:r>
                        <a:rPr lang="en-US" sz="3471" b="1">
                          <a:solidFill>
                            <a:srgbClr val="000000"/>
                          </a:solidFill>
                          <a:latin typeface="Neue Montreal Bold"/>
                          <a:ea typeface="Neue Montreal Bold"/>
                          <a:cs typeface="Neue Montreal Bold"/>
                          <a:sym typeface="Neue Montreal Bold"/>
                        </a:rPr>
                        <a:t>23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859"/>
                        </a:lnSpc>
                        <a:defRPr/>
                      </a:pPr>
                      <a:r>
                        <a:rPr lang="en-US" sz="3471" b="1">
                          <a:solidFill>
                            <a:srgbClr val="000000"/>
                          </a:solidFill>
                          <a:latin typeface="Neue Montreal Bold"/>
                          <a:ea typeface="Neue Montreal Bold"/>
                          <a:cs typeface="Neue Montreal Bold"/>
                          <a:sym typeface="Neue Montreal Bold"/>
                        </a:rPr>
                        <a:t>20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2455">
                <a:tc>
                  <a:txBody>
                    <a:bodyPr/>
                    <a:lstStyle/>
                    <a:p>
                      <a:pPr algn="ctr">
                        <a:lnSpc>
                          <a:spcPts val="4859"/>
                        </a:lnSpc>
                        <a:defRPr/>
                      </a:pPr>
                      <a:r>
                        <a:rPr lang="en-US" sz="3471" dirty="0" err="1">
                          <a:solidFill>
                            <a:srgbClr val="000000"/>
                          </a:solidFill>
                          <a:latin typeface="Neue Montreal"/>
                          <a:ea typeface="Neue Montreal"/>
                          <a:cs typeface="Neue Montreal"/>
                          <a:sym typeface="Neue Montreal"/>
                        </a:rPr>
                        <a:t>Razem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99"/>
                        </a:lnSpc>
                        <a:defRPr/>
                      </a:pPr>
                      <a:r>
                        <a:rPr lang="en-US" sz="2571">
                          <a:solidFill>
                            <a:srgbClr val="000000"/>
                          </a:solidFill>
                          <a:latin typeface="Neue Montreal"/>
                          <a:ea typeface="Neue Montreal"/>
                          <a:cs typeface="Neue Montreal"/>
                          <a:sym typeface="Neue Montreal"/>
                        </a:rPr>
                        <a:t>25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99"/>
                        </a:lnSpc>
                        <a:defRPr/>
                      </a:pPr>
                      <a:r>
                        <a:rPr lang="en-US" sz="2571">
                          <a:solidFill>
                            <a:srgbClr val="000000"/>
                          </a:solidFill>
                          <a:latin typeface="Neue Montreal"/>
                          <a:ea typeface="Neue Montreal"/>
                          <a:cs typeface="Neue Montreal"/>
                          <a:sym typeface="Neue Montreal"/>
                        </a:rPr>
                        <a:t>25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99"/>
                        </a:lnSpc>
                        <a:defRPr/>
                      </a:pPr>
                      <a:r>
                        <a:rPr lang="en-US" sz="2571">
                          <a:solidFill>
                            <a:srgbClr val="000000"/>
                          </a:solidFill>
                          <a:latin typeface="Neue Montreal"/>
                          <a:ea typeface="Neue Montreal"/>
                          <a:cs typeface="Neue Montreal"/>
                          <a:sym typeface="Neue Montreal"/>
                        </a:rPr>
                        <a:t>28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99"/>
                        </a:lnSpc>
                        <a:defRPr/>
                      </a:pPr>
                      <a:r>
                        <a:rPr lang="en-US" sz="2571">
                          <a:solidFill>
                            <a:srgbClr val="000000"/>
                          </a:solidFill>
                          <a:latin typeface="Neue Montreal"/>
                          <a:ea typeface="Neue Montreal"/>
                          <a:cs typeface="Neue Montreal"/>
                          <a:sym typeface="Neue Montreal"/>
                        </a:rPr>
                        <a:t>23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99"/>
                        </a:lnSpc>
                        <a:defRPr/>
                      </a:pPr>
                      <a:r>
                        <a:rPr lang="en-US" sz="2571">
                          <a:solidFill>
                            <a:srgbClr val="000000"/>
                          </a:solidFill>
                          <a:latin typeface="Neue Montreal"/>
                          <a:ea typeface="Neue Montreal"/>
                          <a:cs typeface="Neue Montreal"/>
                          <a:sym typeface="Neue Montreal"/>
                        </a:rPr>
                        <a:t>23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99"/>
                        </a:lnSpc>
                        <a:defRPr/>
                      </a:pPr>
                      <a:r>
                        <a:rPr lang="en-US" sz="2571">
                          <a:solidFill>
                            <a:srgbClr val="000000"/>
                          </a:solidFill>
                          <a:latin typeface="Neue Montreal"/>
                          <a:ea typeface="Neue Montreal"/>
                          <a:cs typeface="Neue Montreal"/>
                          <a:sym typeface="Neue Montreal"/>
                        </a:rPr>
                        <a:t>31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99"/>
                        </a:lnSpc>
                        <a:defRPr/>
                      </a:pPr>
                      <a:r>
                        <a:rPr lang="en-US" sz="2571">
                          <a:solidFill>
                            <a:srgbClr val="000000"/>
                          </a:solidFill>
                          <a:latin typeface="Neue Montreal"/>
                          <a:ea typeface="Neue Montreal"/>
                          <a:cs typeface="Neue Montreal"/>
                          <a:sym typeface="Neue Montreal"/>
                        </a:rPr>
                        <a:t>33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99"/>
                        </a:lnSpc>
                        <a:defRPr/>
                      </a:pPr>
                      <a:r>
                        <a:rPr lang="en-US" sz="2571" dirty="0">
                          <a:solidFill>
                            <a:srgbClr val="000000"/>
                          </a:solidFill>
                          <a:latin typeface="Neue Montreal"/>
                          <a:ea typeface="Neue Montreal"/>
                          <a:cs typeface="Neue Montreal"/>
                          <a:sym typeface="Neue Montreal"/>
                        </a:rPr>
                        <a:t>32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Freeform 6"/>
          <p:cNvSpPr/>
          <p:nvPr/>
        </p:nvSpPr>
        <p:spPr>
          <a:xfrm>
            <a:off x="168090" y="198479"/>
            <a:ext cx="1980731" cy="1660443"/>
          </a:xfrm>
          <a:custGeom>
            <a:avLst/>
            <a:gdLst/>
            <a:ahLst/>
            <a:cxnLst/>
            <a:rect l="l" t="t" r="r" b="b"/>
            <a:pathLst>
              <a:path w="1980731" h="1660443">
                <a:moveTo>
                  <a:pt x="0" y="0"/>
                </a:moveTo>
                <a:lnTo>
                  <a:pt x="1980731" y="0"/>
                </a:lnTo>
                <a:lnTo>
                  <a:pt x="1980731" y="1660442"/>
                </a:lnTo>
                <a:lnTo>
                  <a:pt x="0" y="16604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7369913" y="9258300"/>
            <a:ext cx="647643" cy="772570"/>
          </a:xfrm>
          <a:custGeom>
            <a:avLst/>
            <a:gdLst/>
            <a:ahLst/>
            <a:cxnLst/>
            <a:rect l="l" t="t" r="r" b="b"/>
            <a:pathLst>
              <a:path w="647643" h="772570">
                <a:moveTo>
                  <a:pt x="0" y="0"/>
                </a:moveTo>
                <a:lnTo>
                  <a:pt x="647644" y="0"/>
                </a:lnTo>
                <a:lnTo>
                  <a:pt x="647644" y="772570"/>
                </a:lnTo>
                <a:lnTo>
                  <a:pt x="0" y="7725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AutoShape 8"/>
          <p:cNvSpPr/>
          <p:nvPr/>
        </p:nvSpPr>
        <p:spPr>
          <a:xfrm>
            <a:off x="780501" y="1475520"/>
            <a:ext cx="16230600" cy="47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9" name="Group 9"/>
          <p:cNvGrpSpPr/>
          <p:nvPr/>
        </p:nvGrpSpPr>
        <p:grpSpPr>
          <a:xfrm>
            <a:off x="6101257" y="593995"/>
            <a:ext cx="16730267" cy="1911350"/>
            <a:chOff x="0" y="0"/>
            <a:chExt cx="22307023" cy="2548467"/>
          </a:xfrm>
        </p:grpSpPr>
        <p:sp>
          <p:nvSpPr>
            <p:cNvPr id="10" name="TextBox 10"/>
            <p:cNvSpPr txBox="1"/>
            <p:nvPr/>
          </p:nvSpPr>
          <p:spPr>
            <a:xfrm>
              <a:off x="0" y="-57150"/>
              <a:ext cx="22307023" cy="12508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080"/>
                </a:lnSpc>
                <a:spcBef>
                  <a:spcPct val="0"/>
                </a:spcBef>
              </a:pPr>
              <a:r>
                <a:rPr lang="en-US" sz="5900" b="1">
                  <a:solidFill>
                    <a:srgbClr val="332C6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OŚWIATA W GMINIE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1872103"/>
              <a:ext cx="22307023" cy="6763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5517982" y="2113893"/>
            <a:ext cx="7848204" cy="668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9"/>
              </a:lnSpc>
              <a:spcBef>
                <a:spcPct val="0"/>
              </a:spcBef>
            </a:pPr>
            <a:r>
              <a:rPr lang="en-US" sz="3678" b="1">
                <a:solidFill>
                  <a:srgbClr val="023F03"/>
                </a:solidFill>
                <a:latin typeface="Poppins Bold"/>
                <a:ea typeface="Poppins Bold"/>
                <a:cs typeface="Poppins Bold"/>
                <a:sym typeface="Poppins Bold"/>
              </a:rPr>
              <a:t>WIELKOŚĆ KLAS W PLACÓWKACH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475140" y="6991159"/>
            <a:ext cx="9053475" cy="422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endParaRPr/>
          </a:p>
        </p:txBody>
      </p:sp>
      <p:sp>
        <p:nvSpPr>
          <p:cNvPr id="14" name="TextBox 14"/>
          <p:cNvSpPr txBox="1"/>
          <p:nvPr/>
        </p:nvSpPr>
        <p:spPr>
          <a:xfrm>
            <a:off x="5731385" y="8549659"/>
            <a:ext cx="9053475" cy="422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1371600" y="3337906"/>
            <a:ext cx="2422945" cy="835776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TextBox 16"/>
          <p:cNvSpPr txBox="1"/>
          <p:nvPr/>
        </p:nvSpPr>
        <p:spPr>
          <a:xfrm>
            <a:off x="2895601" y="9371560"/>
            <a:ext cx="12338214" cy="488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29"/>
              </a:lnSpc>
              <a:spcBef>
                <a:spcPct val="0"/>
              </a:spcBef>
            </a:pPr>
            <a:r>
              <a:rPr lang="en-US" sz="2878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Obecna</a:t>
            </a:r>
            <a:r>
              <a:rPr lang="en-US" sz="2878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2878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struktura</a:t>
            </a:r>
            <a:r>
              <a:rPr lang="en-US" sz="2878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2878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klas</a:t>
            </a:r>
            <a:r>
              <a:rPr lang="en-US" sz="2878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2878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nie</a:t>
            </a:r>
            <a:r>
              <a:rPr lang="en-US" sz="2878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2878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uzasadnia</a:t>
            </a:r>
            <a:r>
              <a:rPr lang="en-US" sz="2878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2878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utrzymania</a:t>
            </a:r>
            <a:r>
              <a:rPr lang="en-US" sz="2878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2878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dwóch</a:t>
            </a:r>
            <a:r>
              <a:rPr lang="en-US" sz="2878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2878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obiektów</a:t>
            </a:r>
            <a:r>
              <a:rPr lang="en-US" sz="2878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.</a:t>
            </a:r>
          </a:p>
        </p:txBody>
      </p:sp>
      <p:sp>
        <p:nvSpPr>
          <p:cNvPr id="17" name="AutoShape 17"/>
          <p:cNvSpPr/>
          <p:nvPr/>
        </p:nvSpPr>
        <p:spPr>
          <a:xfrm>
            <a:off x="15675605" y="7401453"/>
            <a:ext cx="46256" cy="12048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TextBox 18"/>
          <p:cNvSpPr txBox="1"/>
          <p:nvPr/>
        </p:nvSpPr>
        <p:spPr>
          <a:xfrm>
            <a:off x="13360887" y="160731"/>
            <a:ext cx="4975948" cy="340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7"/>
              </a:lnSpc>
              <a:spcBef>
                <a:spcPct val="0"/>
              </a:spcBef>
            </a:pPr>
            <a:r>
              <a:rPr lang="en-US" sz="2139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BLOK II - Reorganizacja oświaty</a:t>
            </a:r>
          </a:p>
        </p:txBody>
      </p:sp>
      <p:graphicFrame>
        <p:nvGraphicFramePr>
          <p:cNvPr id="19" name="Tabela 18">
            <a:extLst>
              <a:ext uri="{FF2B5EF4-FFF2-40B4-BE49-F238E27FC236}">
                <a16:creationId xmlns:a16="http://schemas.microsoft.com/office/drawing/2014/main" id="{9D55B1E1-C4D0-990C-3157-3D2EFACDB3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002829"/>
              </p:ext>
            </p:extLst>
          </p:nvPr>
        </p:nvGraphicFramePr>
        <p:xfrm>
          <a:off x="15297760" y="3081783"/>
          <a:ext cx="1965744" cy="5824093"/>
        </p:xfrm>
        <a:graphic>
          <a:graphicData uri="http://schemas.openxmlformats.org/drawingml/2006/table">
            <a:tbl>
              <a:tblPr/>
              <a:tblGrid>
                <a:gridCol w="1965744">
                  <a:extLst>
                    <a:ext uri="{9D8B030D-6E8A-4147-A177-3AD203B41FA5}">
                      <a16:colId xmlns:a16="http://schemas.microsoft.com/office/drawing/2014/main" val="1256245821"/>
                    </a:ext>
                  </a:extLst>
                </a:gridCol>
              </a:tblGrid>
              <a:tr h="1427685">
                <a:tc>
                  <a:txBody>
                    <a:bodyPr/>
                    <a:lstStyle/>
                    <a:p>
                      <a:pPr algn="ctr">
                        <a:lnSpc>
                          <a:spcPts val="2479"/>
                        </a:lnSpc>
                        <a:defRPr/>
                      </a:pPr>
                      <a:r>
                        <a:rPr lang="en-US" sz="1771" dirty="0" err="1">
                          <a:solidFill>
                            <a:srgbClr val="000000"/>
                          </a:solidFill>
                          <a:latin typeface="Neue Montreal"/>
                          <a:ea typeface="Neue Montreal"/>
                          <a:cs typeface="Neue Montreal"/>
                          <a:sym typeface="Neue Montreal"/>
                        </a:rPr>
                        <a:t>Łącznie</a:t>
                      </a:r>
                      <a:r>
                        <a:rPr lang="en-US" sz="1771" dirty="0">
                          <a:solidFill>
                            <a:srgbClr val="000000"/>
                          </a:solidFill>
                          <a:latin typeface="Neue Montreal"/>
                          <a:ea typeface="Neue Montreal"/>
                          <a:cs typeface="Neue Montreal"/>
                          <a:sym typeface="Neue Montreal"/>
                        </a:rPr>
                        <a:t> w </a:t>
                      </a:r>
                      <a:r>
                        <a:rPr lang="en-US" sz="1771" dirty="0" err="1">
                          <a:solidFill>
                            <a:srgbClr val="000000"/>
                          </a:solidFill>
                          <a:latin typeface="Neue Montreal"/>
                          <a:ea typeface="Neue Montreal"/>
                          <a:cs typeface="Neue Montreal"/>
                          <a:sym typeface="Neue Montreal"/>
                        </a:rPr>
                        <a:t>placówce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0967111"/>
                  </a:ext>
                </a:extLst>
              </a:tr>
              <a:tr h="1573275">
                <a:tc>
                  <a:txBody>
                    <a:bodyPr/>
                    <a:lstStyle/>
                    <a:p>
                      <a:pPr algn="ctr">
                        <a:lnSpc>
                          <a:spcPts val="3599"/>
                        </a:lnSpc>
                        <a:defRPr/>
                      </a:pPr>
                      <a:r>
                        <a:rPr lang="en-US" sz="2571" dirty="0">
                          <a:solidFill>
                            <a:srgbClr val="000000"/>
                          </a:solidFill>
                          <a:latin typeface="Neue Montreal"/>
                          <a:ea typeface="Neue Montreal"/>
                          <a:cs typeface="Neue Montreal"/>
                          <a:sym typeface="Neue Montreal"/>
                        </a:rPr>
                        <a:t>73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9598405"/>
                  </a:ext>
                </a:extLst>
              </a:tr>
              <a:tr h="1575357">
                <a:tc>
                  <a:txBody>
                    <a:bodyPr/>
                    <a:lstStyle/>
                    <a:p>
                      <a:pPr algn="ctr">
                        <a:lnSpc>
                          <a:spcPts val="3599"/>
                        </a:lnSpc>
                        <a:defRPr/>
                      </a:pPr>
                      <a:r>
                        <a:rPr lang="en-US" sz="2571" dirty="0">
                          <a:solidFill>
                            <a:srgbClr val="000000"/>
                          </a:solidFill>
                          <a:latin typeface="Neue Montreal"/>
                          <a:ea typeface="Neue Montreal"/>
                          <a:cs typeface="Neue Montreal"/>
                          <a:sym typeface="Neue Montreal"/>
                        </a:rPr>
                        <a:t>148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9343001"/>
                  </a:ext>
                </a:extLst>
              </a:tr>
              <a:tr h="1247776">
                <a:tc>
                  <a:txBody>
                    <a:bodyPr/>
                    <a:lstStyle/>
                    <a:p>
                      <a:pPr algn="ctr">
                        <a:lnSpc>
                          <a:spcPts val="4859"/>
                        </a:lnSpc>
                        <a:defRPr/>
                      </a:pPr>
                      <a:r>
                        <a:rPr lang="en-US" sz="3471" dirty="0">
                          <a:solidFill>
                            <a:srgbClr val="000000"/>
                          </a:solidFill>
                          <a:latin typeface="Neue Montreal"/>
                          <a:ea typeface="Neue Montreal"/>
                          <a:cs typeface="Neue Montreal"/>
                          <a:sym typeface="Neue Montreal"/>
                        </a:rPr>
                        <a:t>221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155487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6554006" cy="36866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554006" cy="3686628"/>
            </a:xfrm>
            <a:custGeom>
              <a:avLst/>
              <a:gdLst/>
              <a:ahLst/>
              <a:cxnLst/>
              <a:rect l="l" t="t" r="r" b="b"/>
              <a:pathLst>
                <a:path w="6554006" h="3686628">
                  <a:moveTo>
                    <a:pt x="10583" y="0"/>
                  </a:moveTo>
                  <a:lnTo>
                    <a:pt x="6543423" y="0"/>
                  </a:lnTo>
                  <a:cubicBezTo>
                    <a:pt x="6546230" y="0"/>
                    <a:pt x="6548922" y="1115"/>
                    <a:pt x="6550906" y="3100"/>
                  </a:cubicBezTo>
                  <a:cubicBezTo>
                    <a:pt x="6552891" y="5085"/>
                    <a:pt x="6554006" y="7776"/>
                    <a:pt x="6554006" y="10583"/>
                  </a:cubicBezTo>
                  <a:lnTo>
                    <a:pt x="6554006" y="3676045"/>
                  </a:lnTo>
                  <a:cubicBezTo>
                    <a:pt x="6554006" y="3678852"/>
                    <a:pt x="6552891" y="3681544"/>
                    <a:pt x="6550906" y="3683529"/>
                  </a:cubicBezTo>
                  <a:cubicBezTo>
                    <a:pt x="6548922" y="3685513"/>
                    <a:pt x="6546230" y="3686628"/>
                    <a:pt x="6543423" y="3686628"/>
                  </a:cubicBezTo>
                  <a:lnTo>
                    <a:pt x="10583" y="3686628"/>
                  </a:lnTo>
                  <a:cubicBezTo>
                    <a:pt x="7776" y="3686628"/>
                    <a:pt x="5085" y="3685513"/>
                    <a:pt x="3100" y="3683529"/>
                  </a:cubicBezTo>
                  <a:cubicBezTo>
                    <a:pt x="1115" y="3681544"/>
                    <a:pt x="0" y="3678852"/>
                    <a:pt x="0" y="3676045"/>
                  </a:cubicBezTo>
                  <a:lnTo>
                    <a:pt x="0" y="10583"/>
                  </a:lnTo>
                  <a:cubicBezTo>
                    <a:pt x="0" y="7776"/>
                    <a:pt x="1115" y="5085"/>
                    <a:pt x="3100" y="3100"/>
                  </a:cubicBezTo>
                  <a:cubicBezTo>
                    <a:pt x="5085" y="1115"/>
                    <a:pt x="7776" y="0"/>
                    <a:pt x="1058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33350" cap="rnd">
              <a:solidFill>
                <a:srgbClr val="75B461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6554006" cy="37533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4859"/>
                </a:lnSpc>
              </a:pPr>
              <a:r>
                <a:rPr lang="en-US" sz="3471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 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68090" y="198479"/>
            <a:ext cx="1980731" cy="1660443"/>
          </a:xfrm>
          <a:custGeom>
            <a:avLst/>
            <a:gdLst/>
            <a:ahLst/>
            <a:cxnLst/>
            <a:rect l="l" t="t" r="r" b="b"/>
            <a:pathLst>
              <a:path w="1980731" h="1660443">
                <a:moveTo>
                  <a:pt x="0" y="0"/>
                </a:moveTo>
                <a:lnTo>
                  <a:pt x="1980731" y="0"/>
                </a:lnTo>
                <a:lnTo>
                  <a:pt x="1980731" y="1660442"/>
                </a:lnTo>
                <a:lnTo>
                  <a:pt x="0" y="16604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369913" y="9258300"/>
            <a:ext cx="647643" cy="772570"/>
          </a:xfrm>
          <a:custGeom>
            <a:avLst/>
            <a:gdLst/>
            <a:ahLst/>
            <a:cxnLst/>
            <a:rect l="l" t="t" r="r" b="b"/>
            <a:pathLst>
              <a:path w="647643" h="772570">
                <a:moveTo>
                  <a:pt x="0" y="0"/>
                </a:moveTo>
                <a:lnTo>
                  <a:pt x="647644" y="0"/>
                </a:lnTo>
                <a:lnTo>
                  <a:pt x="647644" y="772570"/>
                </a:lnTo>
                <a:lnTo>
                  <a:pt x="0" y="7725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AutoShape 7"/>
          <p:cNvSpPr/>
          <p:nvPr/>
        </p:nvSpPr>
        <p:spPr>
          <a:xfrm>
            <a:off x="780501" y="1475520"/>
            <a:ext cx="16230600" cy="47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8" name="Group 8"/>
          <p:cNvGrpSpPr/>
          <p:nvPr/>
        </p:nvGrpSpPr>
        <p:grpSpPr>
          <a:xfrm>
            <a:off x="4972886" y="468758"/>
            <a:ext cx="16730267" cy="1911350"/>
            <a:chOff x="0" y="0"/>
            <a:chExt cx="22307023" cy="2548467"/>
          </a:xfrm>
        </p:grpSpPr>
        <p:sp>
          <p:nvSpPr>
            <p:cNvPr id="9" name="TextBox 9"/>
            <p:cNvSpPr txBox="1"/>
            <p:nvPr/>
          </p:nvSpPr>
          <p:spPr>
            <a:xfrm>
              <a:off x="0" y="-57150"/>
              <a:ext cx="22307023" cy="12508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080"/>
                </a:lnSpc>
                <a:spcBef>
                  <a:spcPct val="0"/>
                </a:spcBef>
              </a:pPr>
              <a:r>
                <a:rPr lang="en-US" sz="5900" b="1">
                  <a:solidFill>
                    <a:srgbClr val="332C6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OŚWIATA W GMINIE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872103"/>
              <a:ext cx="22307023" cy="6763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475140" y="6991159"/>
            <a:ext cx="9053475" cy="422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5731385" y="8549659"/>
            <a:ext cx="9053475" cy="422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5219898" y="1763671"/>
            <a:ext cx="7848204" cy="616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69"/>
              </a:lnSpc>
              <a:spcBef>
                <a:spcPct val="0"/>
              </a:spcBef>
            </a:pPr>
            <a:r>
              <a:rPr lang="en-US" sz="3478" b="1">
                <a:solidFill>
                  <a:srgbClr val="023F03"/>
                </a:solidFill>
                <a:latin typeface="Poppins Bold"/>
                <a:ea typeface="Poppins Bold"/>
                <a:cs typeface="Poppins Bold"/>
                <a:sym typeface="Poppins Bold"/>
              </a:rPr>
              <a:t>OBCIĄŻENIE BUDŻETU OŚWIATĄ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355283" y="9356501"/>
            <a:ext cx="13577433" cy="598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69"/>
              </a:lnSpc>
              <a:spcBef>
                <a:spcPct val="0"/>
              </a:spcBef>
            </a:pPr>
            <a:r>
              <a:rPr lang="en-US" sz="3478" b="1" dirty="0" err="1">
                <a:solidFill>
                  <a:srgbClr val="023F03"/>
                </a:solidFill>
                <a:latin typeface="DM Sans Bold"/>
                <a:ea typeface="DM Sans Bold"/>
                <a:cs typeface="DM Sans Bold"/>
                <a:sym typeface="DM Sans Bold"/>
              </a:rPr>
              <a:t>Dopłacamy</a:t>
            </a:r>
            <a:r>
              <a:rPr lang="en-US" sz="3478" b="1" dirty="0">
                <a:solidFill>
                  <a:srgbClr val="023F03"/>
                </a:solidFill>
                <a:latin typeface="DM Sans Bold"/>
                <a:ea typeface="DM Sans Bold"/>
                <a:cs typeface="DM Sans Bold"/>
                <a:sym typeface="DM Sans Bold"/>
              </a:rPr>
              <a:t> 3 </a:t>
            </a:r>
            <a:r>
              <a:rPr lang="en-US" sz="3478" b="1" dirty="0" err="1">
                <a:solidFill>
                  <a:srgbClr val="023F03"/>
                </a:solidFill>
                <a:latin typeface="DM Sans Bold"/>
                <a:ea typeface="DM Sans Bold"/>
                <a:cs typeface="DM Sans Bold"/>
                <a:sym typeface="DM Sans Bold"/>
              </a:rPr>
              <a:t>miliony</a:t>
            </a:r>
            <a:r>
              <a:rPr lang="en-US" sz="3478" b="1" dirty="0">
                <a:solidFill>
                  <a:srgbClr val="023F03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78" b="1" dirty="0" err="1">
                <a:solidFill>
                  <a:srgbClr val="023F03"/>
                </a:solidFill>
                <a:latin typeface="DM Sans Bold"/>
                <a:ea typeface="DM Sans Bold"/>
                <a:cs typeface="DM Sans Bold"/>
                <a:sym typeface="DM Sans Bold"/>
              </a:rPr>
              <a:t>zł</a:t>
            </a:r>
            <a:r>
              <a:rPr lang="en-US" sz="3478" b="1" dirty="0">
                <a:solidFill>
                  <a:srgbClr val="023F03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78" b="1" dirty="0" err="1">
                <a:solidFill>
                  <a:srgbClr val="023F03"/>
                </a:solidFill>
                <a:latin typeface="DM Sans Bold"/>
                <a:ea typeface="DM Sans Bold"/>
                <a:cs typeface="DM Sans Bold"/>
                <a:sym typeface="DM Sans Bold"/>
              </a:rPr>
              <a:t>rocznie</a:t>
            </a:r>
            <a:r>
              <a:rPr lang="en-US" sz="3478" b="1" dirty="0">
                <a:solidFill>
                  <a:srgbClr val="023F03"/>
                </a:solidFill>
                <a:latin typeface="DM Sans Bold"/>
                <a:ea typeface="DM Sans Bold"/>
                <a:cs typeface="DM Sans Bold"/>
                <a:sym typeface="DM Sans Bold"/>
              </a:rPr>
              <a:t>, a to </a:t>
            </a:r>
            <a:r>
              <a:rPr lang="en-US" sz="3478" b="1" dirty="0" err="1">
                <a:solidFill>
                  <a:srgbClr val="023F03"/>
                </a:solidFill>
                <a:latin typeface="DM Sans Bold"/>
                <a:ea typeface="DM Sans Bold"/>
                <a:cs typeface="DM Sans Bold"/>
                <a:sym typeface="DM Sans Bold"/>
              </a:rPr>
              <a:t>środki</a:t>
            </a:r>
            <a:r>
              <a:rPr lang="en-US" sz="3478" b="1" dirty="0">
                <a:solidFill>
                  <a:srgbClr val="023F03"/>
                </a:solidFill>
                <a:latin typeface="DM Sans Bold"/>
                <a:ea typeface="DM Sans Bold"/>
                <a:cs typeface="DM Sans Bold"/>
                <a:sym typeface="DM Sans Bold"/>
              </a:rPr>
              <a:t>, </a:t>
            </a:r>
            <a:r>
              <a:rPr lang="en-US" sz="3478" b="1" dirty="0" err="1">
                <a:solidFill>
                  <a:srgbClr val="023F03"/>
                </a:solidFill>
                <a:latin typeface="DM Sans Bold"/>
                <a:ea typeface="DM Sans Bold"/>
                <a:cs typeface="DM Sans Bold"/>
                <a:sym typeface="DM Sans Bold"/>
              </a:rPr>
              <a:t>których</a:t>
            </a:r>
            <a:r>
              <a:rPr lang="en-US" sz="3478" b="1" dirty="0">
                <a:solidFill>
                  <a:srgbClr val="023F03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78" b="1" dirty="0" err="1">
                <a:solidFill>
                  <a:srgbClr val="023F03"/>
                </a:solidFill>
                <a:latin typeface="DM Sans Bold"/>
                <a:ea typeface="DM Sans Bold"/>
                <a:cs typeface="DM Sans Bold"/>
                <a:sym typeface="DM Sans Bold"/>
              </a:rPr>
              <a:t>nie</a:t>
            </a:r>
            <a:r>
              <a:rPr lang="en-US" sz="3478" b="1" dirty="0">
                <a:solidFill>
                  <a:srgbClr val="023F03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78" b="1" dirty="0" err="1">
                <a:solidFill>
                  <a:srgbClr val="023F03"/>
                </a:solidFill>
                <a:latin typeface="DM Sans Bold"/>
                <a:ea typeface="DM Sans Bold"/>
                <a:cs typeface="DM Sans Bold"/>
                <a:sym typeface="DM Sans Bold"/>
              </a:rPr>
              <a:t>mamy</a:t>
            </a:r>
            <a:r>
              <a:rPr lang="en-US" sz="3478" b="1" dirty="0">
                <a:solidFill>
                  <a:srgbClr val="023F03"/>
                </a:solidFill>
                <a:latin typeface="DM Sans Bold"/>
                <a:ea typeface="DM Sans Bold"/>
                <a:cs typeface="DM Sans Bold"/>
                <a:sym typeface="DM Sans Bold"/>
              </a:rPr>
              <a:t>.</a:t>
            </a:r>
          </a:p>
        </p:txBody>
      </p:sp>
      <p:sp>
        <p:nvSpPr>
          <p:cNvPr id="15" name="AutoShape 15"/>
          <p:cNvSpPr/>
          <p:nvPr/>
        </p:nvSpPr>
        <p:spPr>
          <a:xfrm flipV="1">
            <a:off x="6873463" y="2875868"/>
            <a:ext cx="0" cy="2940364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6" name="Group 16"/>
          <p:cNvGrpSpPr/>
          <p:nvPr/>
        </p:nvGrpSpPr>
        <p:grpSpPr>
          <a:xfrm>
            <a:off x="884080" y="6601896"/>
            <a:ext cx="11708135" cy="1149712"/>
            <a:chOff x="0" y="0"/>
            <a:chExt cx="15610847" cy="1532949"/>
          </a:xfrm>
        </p:grpSpPr>
        <p:sp>
          <p:nvSpPr>
            <p:cNvPr id="17" name="TextBox 17"/>
            <p:cNvSpPr txBox="1"/>
            <p:nvPr/>
          </p:nvSpPr>
          <p:spPr>
            <a:xfrm>
              <a:off x="0" y="-9525"/>
              <a:ext cx="15610847" cy="6191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Kwota przyznana przez MEN na potrzeby oświatowe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985703"/>
              <a:ext cx="15610847" cy="5472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891887" y="6659046"/>
            <a:ext cx="2651339" cy="1178320"/>
            <a:chOff x="0" y="0"/>
            <a:chExt cx="3535118" cy="1571093"/>
          </a:xfrm>
        </p:grpSpPr>
        <p:sp>
          <p:nvSpPr>
            <p:cNvPr id="20" name="TextBox 20"/>
            <p:cNvSpPr txBox="1"/>
            <p:nvPr/>
          </p:nvSpPr>
          <p:spPr>
            <a:xfrm>
              <a:off x="0" y="-9525"/>
              <a:ext cx="3535118" cy="6573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839"/>
                </a:lnSpc>
                <a:spcBef>
                  <a:spcPct val="0"/>
                </a:spcBef>
              </a:pPr>
              <a:r>
                <a:rPr lang="en-US" sz="3199" b="1" dirty="0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7 395 840 </a:t>
              </a:r>
              <a:r>
                <a:rPr lang="en-US" sz="3199" b="1" dirty="0" err="1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zł</a:t>
              </a:r>
              <a:endParaRPr lang="en-US" sz="3199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endParaRP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1023847"/>
              <a:ext cx="3535118" cy="5472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80501" y="3733066"/>
            <a:ext cx="10499542" cy="1606945"/>
            <a:chOff x="0" y="0"/>
            <a:chExt cx="13999390" cy="2142593"/>
          </a:xfrm>
        </p:grpSpPr>
        <p:sp>
          <p:nvSpPr>
            <p:cNvPr id="23" name="TextBox 23"/>
            <p:cNvSpPr txBox="1"/>
            <p:nvPr/>
          </p:nvSpPr>
          <p:spPr>
            <a:xfrm>
              <a:off x="0" y="-9525"/>
              <a:ext cx="13999390" cy="12288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Wydatki na 2025 rok na oświatę</a:t>
              </a:r>
            </a:p>
            <a:p>
              <a:pPr marL="0" lvl="0" indent="0" algn="l">
                <a:lnSpc>
                  <a:spcPts val="3600"/>
                </a:lnSpc>
                <a:spcBef>
                  <a:spcPct val="0"/>
                </a:spcBef>
              </a:pPr>
              <a:endParaRPr lang="en-US" sz="3000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endParaRP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1595347"/>
              <a:ext cx="13999390" cy="5472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5124304" y="3910686"/>
            <a:ext cx="2651339" cy="1149712"/>
            <a:chOff x="0" y="0"/>
            <a:chExt cx="3535118" cy="1532949"/>
          </a:xfrm>
        </p:grpSpPr>
        <p:sp>
          <p:nvSpPr>
            <p:cNvPr id="26" name="TextBox 26"/>
            <p:cNvSpPr txBox="1"/>
            <p:nvPr/>
          </p:nvSpPr>
          <p:spPr>
            <a:xfrm>
              <a:off x="0" y="-9525"/>
              <a:ext cx="3535118" cy="6191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4 339 701 zł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985703"/>
              <a:ext cx="3535118" cy="5472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7194193" y="3129636"/>
            <a:ext cx="7383369" cy="1149712"/>
            <a:chOff x="0" y="0"/>
            <a:chExt cx="9844492" cy="1532949"/>
          </a:xfrm>
        </p:grpSpPr>
        <p:sp>
          <p:nvSpPr>
            <p:cNvPr id="29" name="TextBox 29"/>
            <p:cNvSpPr txBox="1"/>
            <p:nvPr/>
          </p:nvSpPr>
          <p:spPr>
            <a:xfrm>
              <a:off x="0" y="-9525"/>
              <a:ext cx="9844492" cy="6191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600"/>
                </a:lnSpc>
                <a:spcBef>
                  <a:spcPct val="0"/>
                </a:spcBef>
              </a:pPr>
              <a:r>
                <a:rPr lang="en-US" sz="300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Zespół Szkolno -Przedszkolny w Potępie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985703"/>
              <a:ext cx="9844492" cy="5472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5124304" y="3158211"/>
            <a:ext cx="3116173" cy="1149712"/>
            <a:chOff x="0" y="0"/>
            <a:chExt cx="4154898" cy="1532949"/>
          </a:xfrm>
        </p:grpSpPr>
        <p:sp>
          <p:nvSpPr>
            <p:cNvPr id="32" name="TextBox 32"/>
            <p:cNvSpPr txBox="1"/>
            <p:nvPr/>
          </p:nvSpPr>
          <p:spPr>
            <a:xfrm>
              <a:off x="0" y="-9525"/>
              <a:ext cx="4154898" cy="6191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3 702 073 zł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985703"/>
              <a:ext cx="4154898" cy="5472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7194193" y="3870790"/>
            <a:ext cx="7383369" cy="1149679"/>
            <a:chOff x="0" y="0"/>
            <a:chExt cx="9844492" cy="1532905"/>
          </a:xfrm>
        </p:grpSpPr>
        <p:sp>
          <p:nvSpPr>
            <p:cNvPr id="35" name="TextBox 35"/>
            <p:cNvSpPr txBox="1"/>
            <p:nvPr/>
          </p:nvSpPr>
          <p:spPr>
            <a:xfrm>
              <a:off x="0" y="-9525"/>
              <a:ext cx="9844492" cy="6191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600"/>
                </a:lnSpc>
                <a:spcBef>
                  <a:spcPct val="0"/>
                </a:spcBef>
              </a:pPr>
              <a:r>
                <a:rPr lang="en-US" sz="300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Szkoła podstawowa w Krupskim Młynie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985659"/>
              <a:ext cx="9844492" cy="5472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5124304" y="4707972"/>
            <a:ext cx="2651339" cy="1149712"/>
            <a:chOff x="0" y="0"/>
            <a:chExt cx="3535118" cy="1532949"/>
          </a:xfrm>
        </p:grpSpPr>
        <p:sp>
          <p:nvSpPr>
            <p:cNvPr id="38" name="TextBox 38"/>
            <p:cNvSpPr txBox="1"/>
            <p:nvPr/>
          </p:nvSpPr>
          <p:spPr>
            <a:xfrm>
              <a:off x="0" y="-9525"/>
              <a:ext cx="3535118" cy="6191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2 298 186 zł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985703"/>
              <a:ext cx="3535118" cy="5472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7194193" y="4666553"/>
            <a:ext cx="7383369" cy="1149679"/>
            <a:chOff x="0" y="0"/>
            <a:chExt cx="9844492" cy="1532905"/>
          </a:xfrm>
        </p:grpSpPr>
        <p:sp>
          <p:nvSpPr>
            <p:cNvPr id="41" name="TextBox 41"/>
            <p:cNvSpPr txBox="1"/>
            <p:nvPr/>
          </p:nvSpPr>
          <p:spPr>
            <a:xfrm>
              <a:off x="0" y="-9525"/>
              <a:ext cx="9844492" cy="6191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600"/>
                </a:lnSpc>
                <a:spcBef>
                  <a:spcPct val="0"/>
                </a:spcBef>
              </a:pPr>
              <a:r>
                <a:rPr lang="en-US" sz="300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Przedszkole w Krupskim Młynie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985659"/>
              <a:ext cx="9844492" cy="5472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99"/>
                </a:lnSpc>
              </a:pPr>
              <a:endParaRPr/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12681311" y="5548918"/>
            <a:ext cx="4667085" cy="562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89"/>
              </a:lnSpc>
              <a:spcBef>
                <a:spcPct val="0"/>
              </a:spcBef>
            </a:pPr>
            <a:r>
              <a:rPr lang="en-US" sz="3278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Łącznie</a:t>
            </a:r>
            <a:r>
              <a:rPr lang="en-US" sz="3278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   10 339 960 </a:t>
            </a:r>
            <a:r>
              <a:rPr lang="en-US" sz="3278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zł</a:t>
            </a:r>
            <a:endParaRPr lang="en-US" sz="3278" b="1" dirty="0">
              <a:solidFill>
                <a:srgbClr val="000000"/>
              </a:solidFill>
              <a:latin typeface="DM Sans Bold"/>
              <a:ea typeface="DM Sans Bold"/>
              <a:cs typeface="DM Sans Bold"/>
              <a:sym typeface="DM Sans Bold"/>
            </a:endParaRPr>
          </a:p>
        </p:txBody>
      </p:sp>
      <p:sp>
        <p:nvSpPr>
          <p:cNvPr id="44" name="AutoShape 44"/>
          <p:cNvSpPr/>
          <p:nvPr/>
        </p:nvSpPr>
        <p:spPr>
          <a:xfrm flipH="1">
            <a:off x="14577561" y="5474725"/>
            <a:ext cx="3198081" cy="4387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5" name="Group 45"/>
          <p:cNvGrpSpPr/>
          <p:nvPr/>
        </p:nvGrpSpPr>
        <p:grpSpPr>
          <a:xfrm>
            <a:off x="780501" y="7777047"/>
            <a:ext cx="11665517" cy="1606945"/>
            <a:chOff x="0" y="0"/>
            <a:chExt cx="15554023" cy="2142593"/>
          </a:xfrm>
        </p:grpSpPr>
        <p:sp>
          <p:nvSpPr>
            <p:cNvPr id="46" name="TextBox 46"/>
            <p:cNvSpPr txBox="1"/>
            <p:nvPr/>
          </p:nvSpPr>
          <p:spPr>
            <a:xfrm>
              <a:off x="0" y="-9525"/>
              <a:ext cx="15554023" cy="12288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Kwota którą gmina musi łożyć na funkcjonowanie placówek ze środków własnych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0" y="1595347"/>
              <a:ext cx="15554023" cy="5472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14925758" y="8037376"/>
            <a:ext cx="2651339" cy="1336427"/>
            <a:chOff x="0" y="-210808"/>
            <a:chExt cx="3535118" cy="1781902"/>
          </a:xfrm>
        </p:grpSpPr>
        <p:sp>
          <p:nvSpPr>
            <p:cNvPr id="49" name="TextBox 49"/>
            <p:cNvSpPr txBox="1"/>
            <p:nvPr/>
          </p:nvSpPr>
          <p:spPr>
            <a:xfrm>
              <a:off x="0" y="-210808"/>
              <a:ext cx="3535118" cy="6573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839"/>
                </a:lnSpc>
                <a:spcBef>
                  <a:spcPct val="0"/>
                </a:spcBef>
              </a:pPr>
              <a:r>
                <a:rPr lang="en-US" sz="3199" b="1" dirty="0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2 944 120 </a:t>
              </a:r>
              <a:r>
                <a:rPr lang="en-US" sz="3199" b="1" dirty="0" err="1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zł</a:t>
              </a:r>
              <a:endParaRPr lang="en-US" sz="3199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endParaRP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1023847"/>
              <a:ext cx="3535118" cy="5472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99"/>
                </a:lnSpc>
              </a:pPr>
              <a:endParaRPr/>
            </a:p>
          </p:txBody>
        </p:sp>
      </p:grpSp>
      <p:sp>
        <p:nvSpPr>
          <p:cNvPr id="51" name="AutoShape 51"/>
          <p:cNvSpPr/>
          <p:nvPr/>
        </p:nvSpPr>
        <p:spPr>
          <a:xfrm flipH="1">
            <a:off x="14577562" y="7503988"/>
            <a:ext cx="2965664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2" name="TextBox 52"/>
          <p:cNvSpPr txBox="1"/>
          <p:nvPr/>
        </p:nvSpPr>
        <p:spPr>
          <a:xfrm>
            <a:off x="13360887" y="160731"/>
            <a:ext cx="4975948" cy="340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7"/>
              </a:lnSpc>
              <a:spcBef>
                <a:spcPct val="0"/>
              </a:spcBef>
            </a:pPr>
            <a:r>
              <a:rPr lang="en-US" sz="2139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BLOK II - Reorganizacja oświaty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6554006" cy="36866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554006" cy="3686628"/>
            </a:xfrm>
            <a:custGeom>
              <a:avLst/>
              <a:gdLst/>
              <a:ahLst/>
              <a:cxnLst/>
              <a:rect l="l" t="t" r="r" b="b"/>
              <a:pathLst>
                <a:path w="6554006" h="3686628">
                  <a:moveTo>
                    <a:pt x="10583" y="0"/>
                  </a:moveTo>
                  <a:lnTo>
                    <a:pt x="6543423" y="0"/>
                  </a:lnTo>
                  <a:cubicBezTo>
                    <a:pt x="6546230" y="0"/>
                    <a:pt x="6548922" y="1115"/>
                    <a:pt x="6550906" y="3100"/>
                  </a:cubicBezTo>
                  <a:cubicBezTo>
                    <a:pt x="6552891" y="5085"/>
                    <a:pt x="6554006" y="7776"/>
                    <a:pt x="6554006" y="10583"/>
                  </a:cubicBezTo>
                  <a:lnTo>
                    <a:pt x="6554006" y="3676045"/>
                  </a:lnTo>
                  <a:cubicBezTo>
                    <a:pt x="6554006" y="3678852"/>
                    <a:pt x="6552891" y="3681544"/>
                    <a:pt x="6550906" y="3683529"/>
                  </a:cubicBezTo>
                  <a:cubicBezTo>
                    <a:pt x="6548922" y="3685513"/>
                    <a:pt x="6546230" y="3686628"/>
                    <a:pt x="6543423" y="3686628"/>
                  </a:cubicBezTo>
                  <a:lnTo>
                    <a:pt x="10583" y="3686628"/>
                  </a:lnTo>
                  <a:cubicBezTo>
                    <a:pt x="7776" y="3686628"/>
                    <a:pt x="5085" y="3685513"/>
                    <a:pt x="3100" y="3683529"/>
                  </a:cubicBezTo>
                  <a:cubicBezTo>
                    <a:pt x="1115" y="3681544"/>
                    <a:pt x="0" y="3678852"/>
                    <a:pt x="0" y="3676045"/>
                  </a:cubicBezTo>
                  <a:lnTo>
                    <a:pt x="0" y="10583"/>
                  </a:lnTo>
                  <a:cubicBezTo>
                    <a:pt x="0" y="7776"/>
                    <a:pt x="1115" y="5085"/>
                    <a:pt x="3100" y="3100"/>
                  </a:cubicBezTo>
                  <a:cubicBezTo>
                    <a:pt x="5085" y="1115"/>
                    <a:pt x="7776" y="0"/>
                    <a:pt x="1058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33350" cap="rnd">
              <a:solidFill>
                <a:srgbClr val="75B461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6554006" cy="37533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4859"/>
                </a:lnSpc>
              </a:pPr>
              <a:r>
                <a:rPr lang="en-US" sz="3471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 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68090" y="198479"/>
            <a:ext cx="1980731" cy="1660443"/>
          </a:xfrm>
          <a:custGeom>
            <a:avLst/>
            <a:gdLst/>
            <a:ahLst/>
            <a:cxnLst/>
            <a:rect l="l" t="t" r="r" b="b"/>
            <a:pathLst>
              <a:path w="1980731" h="1660443">
                <a:moveTo>
                  <a:pt x="0" y="0"/>
                </a:moveTo>
                <a:lnTo>
                  <a:pt x="1980731" y="0"/>
                </a:lnTo>
                <a:lnTo>
                  <a:pt x="1980731" y="1660442"/>
                </a:lnTo>
                <a:lnTo>
                  <a:pt x="0" y="16604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369913" y="9258300"/>
            <a:ext cx="647643" cy="772570"/>
          </a:xfrm>
          <a:custGeom>
            <a:avLst/>
            <a:gdLst/>
            <a:ahLst/>
            <a:cxnLst/>
            <a:rect l="l" t="t" r="r" b="b"/>
            <a:pathLst>
              <a:path w="647643" h="772570">
                <a:moveTo>
                  <a:pt x="0" y="0"/>
                </a:moveTo>
                <a:lnTo>
                  <a:pt x="647644" y="0"/>
                </a:lnTo>
                <a:lnTo>
                  <a:pt x="647644" y="772570"/>
                </a:lnTo>
                <a:lnTo>
                  <a:pt x="0" y="7725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AutoShape 7"/>
          <p:cNvSpPr/>
          <p:nvPr/>
        </p:nvSpPr>
        <p:spPr>
          <a:xfrm>
            <a:off x="780502" y="1305847"/>
            <a:ext cx="16230600" cy="47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TextBox 8"/>
          <p:cNvSpPr txBox="1"/>
          <p:nvPr/>
        </p:nvSpPr>
        <p:spPr>
          <a:xfrm>
            <a:off x="6475140" y="6991159"/>
            <a:ext cx="9053475" cy="422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5731385" y="8549659"/>
            <a:ext cx="9053475" cy="422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endParaRPr/>
          </a:p>
        </p:txBody>
      </p:sp>
      <p:sp>
        <p:nvSpPr>
          <p:cNvPr id="10" name="TextBox 10"/>
          <p:cNvSpPr txBox="1"/>
          <p:nvPr/>
        </p:nvSpPr>
        <p:spPr>
          <a:xfrm>
            <a:off x="884080" y="7329267"/>
            <a:ext cx="11708135" cy="422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endParaRPr/>
          </a:p>
        </p:txBody>
      </p:sp>
      <p:sp>
        <p:nvSpPr>
          <p:cNvPr id="11" name="TextBox 11"/>
          <p:cNvSpPr txBox="1"/>
          <p:nvPr/>
        </p:nvSpPr>
        <p:spPr>
          <a:xfrm>
            <a:off x="-1436896" y="7952834"/>
            <a:ext cx="7383369" cy="422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14925758" y="8951461"/>
            <a:ext cx="2651339" cy="422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-779616" y="7345902"/>
            <a:ext cx="19702400" cy="1617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09"/>
              </a:lnSpc>
              <a:spcBef>
                <a:spcPct val="0"/>
              </a:spcBef>
            </a:pPr>
            <a:r>
              <a:rPr lang="en-US" sz="3078" b="1" u="sng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Udział procentowy dzieci z miejscowości Koty:</a:t>
            </a:r>
          </a:p>
          <a:p>
            <a:pPr algn="ctr">
              <a:lnSpc>
                <a:spcPts val="4309"/>
              </a:lnSpc>
            </a:pPr>
            <a:r>
              <a:rPr lang="en-US" sz="3078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078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53%</a:t>
            </a:r>
            <a:r>
              <a:rPr lang="en-US" sz="3078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dzieci z Kotów uczęszcza do naszych placówek       </a:t>
            </a:r>
          </a:p>
          <a:p>
            <a:pPr algn="ctr">
              <a:lnSpc>
                <a:spcPts val="4309"/>
              </a:lnSpc>
            </a:pPr>
            <a:r>
              <a:rPr lang="en-US" sz="3078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  </a:t>
            </a:r>
            <a:r>
              <a:rPr lang="en-US" sz="3078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47% </a:t>
            </a:r>
            <a:r>
              <a:rPr lang="en-US" sz="3078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wybiera placówki poza naszą gminą</a:t>
            </a:r>
          </a:p>
        </p:txBody>
      </p:sp>
      <p:graphicFrame>
        <p:nvGraphicFramePr>
          <p:cNvPr id="14" name="Table 14"/>
          <p:cNvGraphicFramePr>
            <a:graphicFrameLocks noGrp="1"/>
          </p:cNvGraphicFramePr>
          <p:nvPr/>
        </p:nvGraphicFramePr>
        <p:xfrm>
          <a:off x="3018864" y="3020211"/>
          <a:ext cx="12968951" cy="3528268"/>
        </p:xfrm>
        <a:graphic>
          <a:graphicData uri="http://schemas.openxmlformats.org/drawingml/2006/table">
            <a:tbl>
              <a:tblPr/>
              <a:tblGrid>
                <a:gridCol w="84264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424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74735">
                <a:tc>
                  <a:txBody>
                    <a:bodyPr/>
                    <a:lstStyle/>
                    <a:p>
                      <a:pPr algn="ctr">
                        <a:lnSpc>
                          <a:spcPts val="4999"/>
                        </a:lnSpc>
                        <a:defRPr/>
                      </a:pPr>
                      <a:r>
                        <a:rPr lang="en-US" sz="3571">
                          <a:solidFill>
                            <a:srgbClr val="000000"/>
                          </a:solidFill>
                          <a:latin typeface="Neue Montreal"/>
                          <a:ea typeface="Neue Montreal"/>
                          <a:cs typeface="Neue Montreal"/>
                          <a:sym typeface="Neue Montreal"/>
                        </a:rPr>
                        <a:t>ZSP w Potępie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23F0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23F0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23F0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23F0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999"/>
                        </a:lnSpc>
                        <a:defRPr/>
                      </a:pPr>
                      <a:r>
                        <a:rPr lang="en-US" sz="3571">
                          <a:solidFill>
                            <a:srgbClr val="000000"/>
                          </a:solidFill>
                          <a:latin typeface="Neue Montreal"/>
                          <a:ea typeface="Neue Montreal"/>
                          <a:cs typeface="Neue Montreal"/>
                          <a:sym typeface="Neue Montreal"/>
                        </a:rPr>
                        <a:t>37 uczniów z Kotów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23F0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23F0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23F0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23F0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8798">
                <a:tc>
                  <a:txBody>
                    <a:bodyPr/>
                    <a:lstStyle/>
                    <a:p>
                      <a:pPr algn="ctr">
                        <a:lnSpc>
                          <a:spcPts val="4999"/>
                        </a:lnSpc>
                        <a:defRPr/>
                      </a:pPr>
                      <a:r>
                        <a:rPr lang="en-US" sz="3571">
                          <a:solidFill>
                            <a:srgbClr val="000000"/>
                          </a:solidFill>
                          <a:latin typeface="Neue Montreal"/>
                          <a:ea typeface="Neue Montreal"/>
                          <a:cs typeface="Neue Montreal"/>
                          <a:sym typeface="Neue Montreal"/>
                        </a:rPr>
                        <a:t>Szkoła w Krupskim Młynie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23F0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23F0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23F0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23F0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999"/>
                        </a:lnSpc>
                        <a:defRPr/>
                      </a:pPr>
                      <a:r>
                        <a:rPr lang="en-US" sz="3571">
                          <a:solidFill>
                            <a:srgbClr val="000000"/>
                          </a:solidFill>
                          <a:latin typeface="Neue Montreal"/>
                          <a:ea typeface="Neue Montreal"/>
                          <a:cs typeface="Neue Montreal"/>
                          <a:sym typeface="Neue Montreal"/>
                        </a:rPr>
                        <a:t>10 uczniów z Kotów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23F0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23F0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23F0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23F0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4735">
                <a:tc>
                  <a:txBody>
                    <a:bodyPr/>
                    <a:lstStyle/>
                    <a:p>
                      <a:pPr algn="ctr">
                        <a:lnSpc>
                          <a:spcPts val="4999"/>
                        </a:lnSpc>
                        <a:defRPr/>
                      </a:pPr>
                      <a:r>
                        <a:rPr lang="en-US" sz="3571">
                          <a:solidFill>
                            <a:srgbClr val="000000"/>
                          </a:solidFill>
                          <a:latin typeface="Neue Montreal"/>
                          <a:ea typeface="Neue Montreal"/>
                          <a:cs typeface="Neue Montreal"/>
                          <a:sym typeface="Neue Montreal"/>
                        </a:rPr>
                        <a:t>Przedszkole w Krupskim Młynie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23F0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23F0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23F0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23F0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999"/>
                        </a:lnSpc>
                        <a:defRPr/>
                      </a:pPr>
                      <a:r>
                        <a:rPr lang="en-US" sz="3571">
                          <a:solidFill>
                            <a:srgbClr val="000000"/>
                          </a:solidFill>
                          <a:latin typeface="Neue Montreal"/>
                          <a:ea typeface="Neue Montreal"/>
                          <a:cs typeface="Neue Montreal"/>
                          <a:sym typeface="Neue Montreal"/>
                        </a:rPr>
                        <a:t>2 uczniów z Kotów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23F0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23F0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23F0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23F0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5" name="TextBox 15"/>
          <p:cNvSpPr txBox="1"/>
          <p:nvPr/>
        </p:nvSpPr>
        <p:spPr>
          <a:xfrm>
            <a:off x="4227082" y="586643"/>
            <a:ext cx="16730267" cy="5239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endParaRPr/>
          </a:p>
        </p:txBody>
      </p:sp>
      <p:sp>
        <p:nvSpPr>
          <p:cNvPr id="16" name="TextBox 16"/>
          <p:cNvSpPr txBox="1"/>
          <p:nvPr/>
        </p:nvSpPr>
        <p:spPr>
          <a:xfrm>
            <a:off x="14891887" y="7415025"/>
            <a:ext cx="2651339" cy="422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endParaRPr/>
          </a:p>
        </p:txBody>
      </p:sp>
      <p:sp>
        <p:nvSpPr>
          <p:cNvPr id="17" name="TextBox 17"/>
          <p:cNvSpPr txBox="1"/>
          <p:nvPr/>
        </p:nvSpPr>
        <p:spPr>
          <a:xfrm>
            <a:off x="15124304" y="3885581"/>
            <a:ext cx="3116173" cy="422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endParaRPr/>
          </a:p>
        </p:txBody>
      </p:sp>
      <p:sp>
        <p:nvSpPr>
          <p:cNvPr id="18" name="TextBox 18"/>
          <p:cNvSpPr txBox="1"/>
          <p:nvPr/>
        </p:nvSpPr>
        <p:spPr>
          <a:xfrm>
            <a:off x="15124304" y="5435343"/>
            <a:ext cx="2651339" cy="422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endParaRPr/>
          </a:p>
        </p:txBody>
      </p:sp>
      <p:sp>
        <p:nvSpPr>
          <p:cNvPr id="19" name="TextBox 19"/>
          <p:cNvSpPr txBox="1"/>
          <p:nvPr/>
        </p:nvSpPr>
        <p:spPr>
          <a:xfrm>
            <a:off x="7194193" y="4072939"/>
            <a:ext cx="7383369" cy="422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endParaRPr/>
          </a:p>
        </p:txBody>
      </p:sp>
      <p:sp>
        <p:nvSpPr>
          <p:cNvPr id="20" name="TextBox 20"/>
          <p:cNvSpPr txBox="1"/>
          <p:nvPr/>
        </p:nvSpPr>
        <p:spPr>
          <a:xfrm>
            <a:off x="780501" y="8961650"/>
            <a:ext cx="11665517" cy="422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endParaRPr/>
          </a:p>
        </p:txBody>
      </p:sp>
      <p:sp>
        <p:nvSpPr>
          <p:cNvPr id="21" name="TextBox 21"/>
          <p:cNvSpPr txBox="1"/>
          <p:nvPr/>
        </p:nvSpPr>
        <p:spPr>
          <a:xfrm>
            <a:off x="4359812" y="501702"/>
            <a:ext cx="10175242" cy="8595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91"/>
              </a:lnSpc>
              <a:spcBef>
                <a:spcPct val="0"/>
              </a:spcBef>
            </a:pPr>
            <a:r>
              <a:rPr lang="en-US" sz="4779" b="1" dirty="0">
                <a:solidFill>
                  <a:srgbClr val="332C60"/>
                </a:solidFill>
                <a:latin typeface="Poppins Bold"/>
                <a:ea typeface="Poppins Bold"/>
                <a:cs typeface="Poppins Bold"/>
                <a:sym typeface="Poppins Bold"/>
              </a:rPr>
              <a:t>DZIECI Z KOTÓW A NASZE SZKOŁY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09600" y="9475896"/>
            <a:ext cx="16463945" cy="5625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89"/>
              </a:lnSpc>
              <a:spcBef>
                <a:spcPct val="0"/>
              </a:spcBef>
            </a:pPr>
            <a:r>
              <a:rPr lang="en-US" sz="3278" b="1" i="1" dirty="0" err="1">
                <a:solidFill>
                  <a:srgbClr val="023F03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Udział</a:t>
            </a:r>
            <a:r>
              <a:rPr lang="en-US" sz="3278" b="1" i="1" dirty="0">
                <a:solidFill>
                  <a:srgbClr val="023F03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 </a:t>
            </a:r>
            <a:r>
              <a:rPr lang="en-US" sz="3278" b="1" i="1" dirty="0" err="1">
                <a:solidFill>
                  <a:srgbClr val="023F03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dzieci</a:t>
            </a:r>
            <a:r>
              <a:rPr lang="en-US" sz="3278" b="1" i="1" dirty="0">
                <a:solidFill>
                  <a:srgbClr val="023F03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 z </a:t>
            </a:r>
            <a:r>
              <a:rPr lang="en-US" sz="3278" b="1" i="1" dirty="0" err="1">
                <a:solidFill>
                  <a:srgbClr val="023F03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Kotów</a:t>
            </a:r>
            <a:r>
              <a:rPr lang="en-US" sz="3278" b="1" i="1" dirty="0">
                <a:solidFill>
                  <a:srgbClr val="023F03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 jest </a:t>
            </a:r>
            <a:r>
              <a:rPr lang="en-US" sz="3278" b="1" i="1" dirty="0" err="1">
                <a:solidFill>
                  <a:srgbClr val="023F03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niewielki</a:t>
            </a:r>
            <a:r>
              <a:rPr lang="en-US" sz="3278" b="1" i="1" dirty="0">
                <a:solidFill>
                  <a:srgbClr val="023F03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 </a:t>
            </a:r>
            <a:r>
              <a:rPr lang="en-US" sz="3278" b="1" i="1" dirty="0" err="1">
                <a:solidFill>
                  <a:srgbClr val="023F03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i</a:t>
            </a:r>
            <a:r>
              <a:rPr lang="en-US" sz="3278" b="1" i="1" dirty="0">
                <a:solidFill>
                  <a:srgbClr val="023F03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 </a:t>
            </a:r>
            <a:r>
              <a:rPr lang="en-US" sz="3278" b="1" i="1" dirty="0" err="1">
                <a:solidFill>
                  <a:srgbClr val="023F03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nie</a:t>
            </a:r>
            <a:r>
              <a:rPr lang="en-US" sz="3278" b="1" i="1" dirty="0">
                <a:solidFill>
                  <a:srgbClr val="023F03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 </a:t>
            </a:r>
            <a:r>
              <a:rPr lang="en-US" sz="3278" b="1" i="1" dirty="0" err="1">
                <a:solidFill>
                  <a:srgbClr val="023F03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wpływa</a:t>
            </a:r>
            <a:r>
              <a:rPr lang="en-US" sz="3278" b="1" i="1" dirty="0">
                <a:solidFill>
                  <a:srgbClr val="023F03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 </a:t>
            </a:r>
            <a:r>
              <a:rPr lang="en-US" sz="3278" b="1" i="1" dirty="0" err="1">
                <a:solidFill>
                  <a:srgbClr val="023F03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na</a:t>
            </a:r>
            <a:r>
              <a:rPr lang="en-US" sz="3278" b="1" i="1" dirty="0">
                <a:solidFill>
                  <a:srgbClr val="023F03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 </a:t>
            </a:r>
            <a:r>
              <a:rPr lang="en-US" sz="3278" b="1" i="1" dirty="0" err="1">
                <a:solidFill>
                  <a:srgbClr val="023F03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organizację</a:t>
            </a:r>
            <a:r>
              <a:rPr lang="en-US" sz="3278" b="1" i="1" dirty="0">
                <a:solidFill>
                  <a:srgbClr val="023F03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 </a:t>
            </a:r>
            <a:r>
              <a:rPr lang="en-US" sz="3278" b="1" i="1" dirty="0" err="1">
                <a:solidFill>
                  <a:srgbClr val="023F03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naszych</a:t>
            </a:r>
            <a:r>
              <a:rPr lang="en-US" sz="3278" b="1" i="1" dirty="0">
                <a:solidFill>
                  <a:srgbClr val="023F03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 </a:t>
            </a:r>
            <a:r>
              <a:rPr lang="en-US" sz="3278" b="1" i="1" dirty="0" err="1">
                <a:solidFill>
                  <a:srgbClr val="023F03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placówek</a:t>
            </a:r>
            <a:endParaRPr lang="en-US" sz="3278" b="1" i="1" dirty="0">
              <a:solidFill>
                <a:srgbClr val="023F03"/>
              </a:solidFill>
              <a:latin typeface="DM Sans Bold Italics"/>
              <a:ea typeface="DM Sans Bold Italics"/>
              <a:cs typeface="DM Sans Bold Italics"/>
              <a:sym typeface="DM Sans Bold Italics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2086062" y="1736215"/>
            <a:ext cx="14596328" cy="793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31"/>
              </a:lnSpc>
              <a:spcBef>
                <a:spcPct val="0"/>
              </a:spcBef>
            </a:pPr>
            <a:r>
              <a:rPr lang="en-US" sz="4379" b="1">
                <a:solidFill>
                  <a:srgbClr val="023F03"/>
                </a:solidFill>
                <a:latin typeface="Poppins Bold"/>
                <a:ea typeface="Poppins Bold"/>
                <a:cs typeface="Poppins Bold"/>
                <a:sym typeface="Poppins Bold"/>
              </a:rPr>
              <a:t>49 DZIECI Z KOTÓW W NASZYCH PLACÓWKACH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499841" y="92650"/>
            <a:ext cx="4975948" cy="340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7"/>
              </a:lnSpc>
              <a:spcBef>
                <a:spcPct val="0"/>
              </a:spcBef>
            </a:pPr>
            <a:r>
              <a:rPr lang="en-US" sz="213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BLOK II - </a:t>
            </a:r>
            <a:r>
              <a:rPr lang="en-US" sz="213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Reorganizacja</a:t>
            </a:r>
            <a:r>
              <a:rPr lang="en-US" sz="2139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39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oświaty</a:t>
            </a:r>
            <a:endParaRPr lang="en-US" sz="2139" i="1" dirty="0">
              <a:solidFill>
                <a:srgbClr val="000000"/>
              </a:solidFill>
              <a:latin typeface="Poppins Italics"/>
              <a:ea typeface="Poppins Italics"/>
              <a:cs typeface="Poppins Italics"/>
              <a:sym typeface="Poppins Italic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6554006" cy="36866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554006" cy="3686628"/>
            </a:xfrm>
            <a:custGeom>
              <a:avLst/>
              <a:gdLst/>
              <a:ahLst/>
              <a:cxnLst/>
              <a:rect l="l" t="t" r="r" b="b"/>
              <a:pathLst>
                <a:path w="6554006" h="3686628">
                  <a:moveTo>
                    <a:pt x="10583" y="0"/>
                  </a:moveTo>
                  <a:lnTo>
                    <a:pt x="6543423" y="0"/>
                  </a:lnTo>
                  <a:cubicBezTo>
                    <a:pt x="6546230" y="0"/>
                    <a:pt x="6548922" y="1115"/>
                    <a:pt x="6550906" y="3100"/>
                  </a:cubicBezTo>
                  <a:cubicBezTo>
                    <a:pt x="6552891" y="5085"/>
                    <a:pt x="6554006" y="7776"/>
                    <a:pt x="6554006" y="10583"/>
                  </a:cubicBezTo>
                  <a:lnTo>
                    <a:pt x="6554006" y="3676045"/>
                  </a:lnTo>
                  <a:cubicBezTo>
                    <a:pt x="6554006" y="3678852"/>
                    <a:pt x="6552891" y="3681544"/>
                    <a:pt x="6550906" y="3683529"/>
                  </a:cubicBezTo>
                  <a:cubicBezTo>
                    <a:pt x="6548922" y="3685513"/>
                    <a:pt x="6546230" y="3686628"/>
                    <a:pt x="6543423" y="3686628"/>
                  </a:cubicBezTo>
                  <a:lnTo>
                    <a:pt x="10583" y="3686628"/>
                  </a:lnTo>
                  <a:cubicBezTo>
                    <a:pt x="7776" y="3686628"/>
                    <a:pt x="5085" y="3685513"/>
                    <a:pt x="3100" y="3683529"/>
                  </a:cubicBezTo>
                  <a:cubicBezTo>
                    <a:pt x="1115" y="3681544"/>
                    <a:pt x="0" y="3678852"/>
                    <a:pt x="0" y="3676045"/>
                  </a:cubicBezTo>
                  <a:lnTo>
                    <a:pt x="0" y="10583"/>
                  </a:lnTo>
                  <a:cubicBezTo>
                    <a:pt x="0" y="7776"/>
                    <a:pt x="1115" y="5085"/>
                    <a:pt x="3100" y="3100"/>
                  </a:cubicBezTo>
                  <a:cubicBezTo>
                    <a:pt x="5085" y="1115"/>
                    <a:pt x="7776" y="0"/>
                    <a:pt x="1058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33350" cap="rnd">
              <a:solidFill>
                <a:srgbClr val="75B461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6554006" cy="37533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4859"/>
                </a:lnSpc>
              </a:pPr>
              <a:r>
                <a:rPr lang="en-US" sz="3471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 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68090" y="198479"/>
            <a:ext cx="1980731" cy="1660443"/>
          </a:xfrm>
          <a:custGeom>
            <a:avLst/>
            <a:gdLst/>
            <a:ahLst/>
            <a:cxnLst/>
            <a:rect l="l" t="t" r="r" b="b"/>
            <a:pathLst>
              <a:path w="1980731" h="1660443">
                <a:moveTo>
                  <a:pt x="0" y="0"/>
                </a:moveTo>
                <a:lnTo>
                  <a:pt x="1980731" y="0"/>
                </a:lnTo>
                <a:lnTo>
                  <a:pt x="1980731" y="1660442"/>
                </a:lnTo>
                <a:lnTo>
                  <a:pt x="0" y="16604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369913" y="9258300"/>
            <a:ext cx="647643" cy="772570"/>
          </a:xfrm>
          <a:custGeom>
            <a:avLst/>
            <a:gdLst/>
            <a:ahLst/>
            <a:cxnLst/>
            <a:rect l="l" t="t" r="r" b="b"/>
            <a:pathLst>
              <a:path w="647643" h="772570">
                <a:moveTo>
                  <a:pt x="0" y="0"/>
                </a:moveTo>
                <a:lnTo>
                  <a:pt x="647644" y="0"/>
                </a:lnTo>
                <a:lnTo>
                  <a:pt x="647644" y="772570"/>
                </a:lnTo>
                <a:lnTo>
                  <a:pt x="0" y="7725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AutoShape 7"/>
          <p:cNvSpPr/>
          <p:nvPr/>
        </p:nvSpPr>
        <p:spPr>
          <a:xfrm>
            <a:off x="780502" y="1305847"/>
            <a:ext cx="16230600" cy="47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TextBox 8"/>
          <p:cNvSpPr txBox="1"/>
          <p:nvPr/>
        </p:nvSpPr>
        <p:spPr>
          <a:xfrm>
            <a:off x="6475140" y="6991159"/>
            <a:ext cx="9053475" cy="422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5731385" y="8549659"/>
            <a:ext cx="9053475" cy="422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endParaRPr/>
          </a:p>
        </p:txBody>
      </p:sp>
      <p:sp>
        <p:nvSpPr>
          <p:cNvPr id="10" name="TextBox 10"/>
          <p:cNvSpPr txBox="1"/>
          <p:nvPr/>
        </p:nvSpPr>
        <p:spPr>
          <a:xfrm>
            <a:off x="884080" y="7329267"/>
            <a:ext cx="11708135" cy="422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endParaRPr/>
          </a:p>
        </p:txBody>
      </p:sp>
      <p:sp>
        <p:nvSpPr>
          <p:cNvPr id="11" name="TextBox 11"/>
          <p:cNvSpPr txBox="1"/>
          <p:nvPr/>
        </p:nvSpPr>
        <p:spPr>
          <a:xfrm>
            <a:off x="-1436896" y="7952834"/>
            <a:ext cx="7383369" cy="422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14925758" y="8951461"/>
            <a:ext cx="2651339" cy="422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4227082" y="586643"/>
            <a:ext cx="16730267" cy="5239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endParaRPr/>
          </a:p>
        </p:txBody>
      </p:sp>
      <p:sp>
        <p:nvSpPr>
          <p:cNvPr id="14" name="TextBox 14"/>
          <p:cNvSpPr txBox="1"/>
          <p:nvPr/>
        </p:nvSpPr>
        <p:spPr>
          <a:xfrm>
            <a:off x="14891887" y="7415025"/>
            <a:ext cx="2651339" cy="422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endParaRPr/>
          </a:p>
        </p:txBody>
      </p:sp>
      <p:sp>
        <p:nvSpPr>
          <p:cNvPr id="15" name="TextBox 15"/>
          <p:cNvSpPr txBox="1"/>
          <p:nvPr/>
        </p:nvSpPr>
        <p:spPr>
          <a:xfrm>
            <a:off x="15124304" y="3885581"/>
            <a:ext cx="3116173" cy="422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endParaRPr/>
          </a:p>
        </p:txBody>
      </p:sp>
      <p:sp>
        <p:nvSpPr>
          <p:cNvPr id="16" name="TextBox 16"/>
          <p:cNvSpPr txBox="1"/>
          <p:nvPr/>
        </p:nvSpPr>
        <p:spPr>
          <a:xfrm>
            <a:off x="15124304" y="5435343"/>
            <a:ext cx="2651339" cy="422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endParaRPr/>
          </a:p>
        </p:txBody>
      </p:sp>
      <p:sp>
        <p:nvSpPr>
          <p:cNvPr id="17" name="TextBox 17"/>
          <p:cNvSpPr txBox="1"/>
          <p:nvPr/>
        </p:nvSpPr>
        <p:spPr>
          <a:xfrm>
            <a:off x="7194193" y="4072939"/>
            <a:ext cx="7383369" cy="422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endParaRPr/>
          </a:p>
        </p:txBody>
      </p:sp>
      <p:sp>
        <p:nvSpPr>
          <p:cNvPr id="18" name="TextBox 18"/>
          <p:cNvSpPr txBox="1"/>
          <p:nvPr/>
        </p:nvSpPr>
        <p:spPr>
          <a:xfrm>
            <a:off x="780501" y="8961650"/>
            <a:ext cx="11665517" cy="422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endParaRPr/>
          </a:p>
        </p:txBody>
      </p:sp>
      <p:sp>
        <p:nvSpPr>
          <p:cNvPr id="19" name="TextBox 19"/>
          <p:cNvSpPr txBox="1"/>
          <p:nvPr/>
        </p:nvSpPr>
        <p:spPr>
          <a:xfrm>
            <a:off x="3839403" y="385477"/>
            <a:ext cx="10175242" cy="8595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91"/>
              </a:lnSpc>
              <a:spcBef>
                <a:spcPct val="0"/>
              </a:spcBef>
            </a:pPr>
            <a:r>
              <a:rPr lang="en-US" sz="4779" b="1">
                <a:solidFill>
                  <a:srgbClr val="332C60"/>
                </a:solidFill>
                <a:latin typeface="Poppins Bold"/>
                <a:ea typeface="Poppins Bold"/>
                <a:cs typeface="Poppins Bold"/>
                <a:sym typeface="Poppins Bold"/>
              </a:rPr>
              <a:t>OŚWIATA W GMINIE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86062" y="9475896"/>
            <a:ext cx="13295573" cy="5625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89"/>
              </a:lnSpc>
              <a:spcBef>
                <a:spcPct val="0"/>
              </a:spcBef>
            </a:pPr>
            <a:r>
              <a:rPr lang="en-US" sz="3278" b="1" i="1" dirty="0" err="1">
                <a:solidFill>
                  <a:srgbClr val="023F03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Brakuje</a:t>
            </a:r>
            <a:r>
              <a:rPr lang="en-US" sz="3278" b="1" i="1" dirty="0">
                <a:solidFill>
                  <a:srgbClr val="023F03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 </a:t>
            </a:r>
            <a:r>
              <a:rPr lang="en-US" sz="3278" b="1" i="1" dirty="0" err="1">
                <a:solidFill>
                  <a:srgbClr val="023F03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pieniędzy</a:t>
            </a:r>
            <a:r>
              <a:rPr lang="en-US" sz="3278" b="1" i="1" dirty="0">
                <a:solidFill>
                  <a:srgbClr val="023F03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 </a:t>
            </a:r>
            <a:r>
              <a:rPr lang="en-US" sz="3278" b="1" i="1" dirty="0" err="1">
                <a:solidFill>
                  <a:srgbClr val="023F03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nawet</a:t>
            </a:r>
            <a:r>
              <a:rPr lang="en-US" sz="3278" b="1" i="1" dirty="0">
                <a:solidFill>
                  <a:srgbClr val="023F03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 </a:t>
            </a:r>
            <a:r>
              <a:rPr lang="en-US" sz="3278" b="1" i="1" dirty="0" err="1">
                <a:solidFill>
                  <a:srgbClr val="023F03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na</a:t>
            </a:r>
            <a:r>
              <a:rPr lang="en-US" sz="3278" b="1" i="1" dirty="0">
                <a:solidFill>
                  <a:srgbClr val="023F03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 </a:t>
            </a:r>
            <a:r>
              <a:rPr lang="en-US" sz="3278" b="1" i="1" dirty="0" err="1">
                <a:solidFill>
                  <a:srgbClr val="023F03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podstawowe</a:t>
            </a:r>
            <a:r>
              <a:rPr lang="en-US" sz="3278" b="1" i="1" dirty="0">
                <a:solidFill>
                  <a:srgbClr val="023F03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, </a:t>
            </a:r>
            <a:r>
              <a:rPr lang="en-US" sz="3278" b="1" i="1" dirty="0" err="1">
                <a:solidFill>
                  <a:srgbClr val="023F03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codzienne</a:t>
            </a:r>
            <a:r>
              <a:rPr lang="en-US" sz="3278" b="1" i="1" dirty="0">
                <a:solidFill>
                  <a:srgbClr val="023F03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 </a:t>
            </a:r>
            <a:r>
              <a:rPr lang="en-US" sz="3278" b="1" i="1" dirty="0" err="1">
                <a:solidFill>
                  <a:srgbClr val="023F03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potrzeby</a:t>
            </a:r>
            <a:r>
              <a:rPr lang="en-US" sz="3278" b="1" i="1" dirty="0">
                <a:solidFill>
                  <a:srgbClr val="023F03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086062" y="1501016"/>
            <a:ext cx="14596328" cy="583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91"/>
              </a:lnSpc>
              <a:spcBef>
                <a:spcPct val="0"/>
              </a:spcBef>
            </a:pPr>
            <a:r>
              <a:rPr lang="en-US" sz="3279" b="1">
                <a:solidFill>
                  <a:srgbClr val="023F03"/>
                </a:solidFill>
                <a:latin typeface="Poppins Bold"/>
                <a:ea typeface="Poppins Bold"/>
                <a:cs typeface="Poppins Bold"/>
                <a:sym typeface="Poppins Bold"/>
              </a:rPr>
              <a:t>NIEZREALIZOWANE POTRZEBY W NASZYCH PLACÓWKACH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02779" y="2583843"/>
            <a:ext cx="8981447" cy="3762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Przedszkole</a:t>
            </a:r>
            <a:r>
              <a:rPr lang="en-US" sz="2499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w </a:t>
            </a:r>
            <a:r>
              <a:rPr lang="en-US" sz="2499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Krupskim</a:t>
            </a:r>
            <a:r>
              <a:rPr lang="en-US" sz="2499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2499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Młynie</a:t>
            </a:r>
            <a:endParaRPr lang="en-US" sz="2499" b="1" dirty="0">
              <a:solidFill>
                <a:srgbClr val="000000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marL="237497" lvl="1" indent="-118749" algn="ctr">
              <a:lnSpc>
                <a:spcPts val="1540"/>
              </a:lnSpc>
              <a:buFont typeface="Arial"/>
              <a:buChar char="•"/>
            </a:pPr>
            <a:endParaRPr lang="en-US" sz="2499" b="1" dirty="0">
              <a:solidFill>
                <a:srgbClr val="000000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zakup</a:t>
            </a: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kosiarki</a:t>
            </a: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</a:t>
            </a: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podstawowych</a:t>
            </a: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narzędzi</a:t>
            </a: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dla</a:t>
            </a: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pl-PL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       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konserwatora</a:t>
            </a:r>
            <a:endParaRPr lang="en-US" sz="24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wymiana</a:t>
            </a: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instalacji</a:t>
            </a: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elektrycznej</a:t>
            </a: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w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oddziale</a:t>
            </a: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w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Ziętku</a:t>
            </a:r>
            <a:endParaRPr lang="en-US" sz="24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odmalowanie</a:t>
            </a: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pomieszczeń</a:t>
            </a:r>
            <a:endParaRPr lang="en-US" sz="24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wymiana</a:t>
            </a: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wykładzin</a:t>
            </a: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w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pomieszczeniach</a:t>
            </a: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socjalnych</a:t>
            </a:r>
            <a:endParaRPr lang="en-US" sz="24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wymiana</a:t>
            </a: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drzwi</a:t>
            </a: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wejściowych</a:t>
            </a: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w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Ziętku</a:t>
            </a:r>
            <a:endParaRPr lang="en-US" sz="24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montaż</a:t>
            </a: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osłon</a:t>
            </a: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na</a:t>
            </a: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kaloryfery</a:t>
            </a: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(Ziętek)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551945" y="2882650"/>
            <a:ext cx="8688532" cy="18773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Zespół</a:t>
            </a:r>
            <a:r>
              <a:rPr lang="en-US" sz="2499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2499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Szkolno-Przedszkolny</a:t>
            </a:r>
            <a:r>
              <a:rPr lang="en-US" sz="2499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w </a:t>
            </a:r>
            <a:r>
              <a:rPr lang="en-US" sz="2499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Potępie</a:t>
            </a:r>
            <a:endParaRPr lang="en-US" sz="2499" b="1" dirty="0">
              <a:solidFill>
                <a:srgbClr val="000000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marL="129549" lvl="1" indent="-64774" algn="ctr">
              <a:lnSpc>
                <a:spcPts val="840"/>
              </a:lnSpc>
              <a:buFont typeface="Arial"/>
              <a:buChar char="•"/>
            </a:pPr>
            <a:endParaRPr lang="en-US" sz="2499" b="1" dirty="0">
              <a:solidFill>
                <a:srgbClr val="000000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marL="539750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remont</a:t>
            </a: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łazienki</a:t>
            </a:r>
            <a:endParaRPr lang="en-US" sz="24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539750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zakup</a:t>
            </a: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krzeseł</a:t>
            </a: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biurowych</a:t>
            </a: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</a:t>
            </a: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konferencyjnych</a:t>
            </a:r>
            <a:endParaRPr lang="en-US" sz="24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539750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wkład</a:t>
            </a: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własny</a:t>
            </a: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do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projektu</a:t>
            </a: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„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Pracownia</a:t>
            </a: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pod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Chmurką</a:t>
            </a: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”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673500" y="6325303"/>
            <a:ext cx="11708135" cy="27621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Szkoła</a:t>
            </a:r>
            <a:r>
              <a:rPr lang="en-US" sz="2499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2499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Podstawowa</a:t>
            </a:r>
            <a:r>
              <a:rPr lang="en-US" sz="2499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w </a:t>
            </a:r>
            <a:r>
              <a:rPr lang="en-US" sz="2499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Krupskim</a:t>
            </a:r>
            <a:r>
              <a:rPr lang="en-US" sz="2499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2499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Młynie</a:t>
            </a: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</a:p>
          <a:p>
            <a:pPr marL="107958" lvl="1" indent="-53979" algn="ctr">
              <a:lnSpc>
                <a:spcPts val="700"/>
              </a:lnSpc>
              <a:buFont typeface="Arial"/>
              <a:buChar char="•"/>
            </a:pPr>
            <a:endParaRPr lang="en-US" sz="24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539750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zakup</a:t>
            </a: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stolików</a:t>
            </a: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</a:t>
            </a: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krzeseł</a:t>
            </a: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do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klasy</a:t>
            </a:r>
            <a:endParaRPr lang="pl-PL" sz="24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539750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wkład</a:t>
            </a: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własny</a:t>
            </a: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do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programu</a:t>
            </a: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„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Narodowy</a:t>
            </a: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Program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Rozwoju</a:t>
            </a: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Czytelnictwa</a:t>
            </a: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”</a:t>
            </a:r>
          </a:p>
          <a:p>
            <a:pPr marL="539750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uzupełnienie</a:t>
            </a: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księgozbioru</a:t>
            </a: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biblioteki</a:t>
            </a:r>
            <a:endParaRPr lang="en-US" sz="24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539750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remont</a:t>
            </a: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budynku</a:t>
            </a: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</a:t>
            </a: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wymiana</a:t>
            </a: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instalacji</a:t>
            </a: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elektrycznej</a:t>
            </a:r>
            <a:endParaRPr lang="en-US" sz="24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539750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zakup</a:t>
            </a: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urządzenia</a:t>
            </a: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kuchennego</a:t>
            </a: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„wilk </a:t>
            </a:r>
            <a:r>
              <a:rPr lang="en-US" sz="2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gastronomiczny</a:t>
            </a:r>
            <a:r>
              <a:rPr lang="en-US" sz="2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”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3360887" y="160731"/>
            <a:ext cx="4975948" cy="340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7"/>
              </a:lnSpc>
              <a:spcBef>
                <a:spcPct val="0"/>
              </a:spcBef>
            </a:pPr>
            <a:r>
              <a:rPr lang="en-US" sz="2139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BLOK II - Reorganizacja oświaty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57660"/>
            <a:ext cx="18288000" cy="10287000"/>
            <a:chOff x="0" y="0"/>
            <a:chExt cx="6554006" cy="36866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554006" cy="3686628"/>
            </a:xfrm>
            <a:custGeom>
              <a:avLst/>
              <a:gdLst/>
              <a:ahLst/>
              <a:cxnLst/>
              <a:rect l="l" t="t" r="r" b="b"/>
              <a:pathLst>
                <a:path w="6554006" h="3686628">
                  <a:moveTo>
                    <a:pt x="10583" y="0"/>
                  </a:moveTo>
                  <a:lnTo>
                    <a:pt x="6543423" y="0"/>
                  </a:lnTo>
                  <a:cubicBezTo>
                    <a:pt x="6546230" y="0"/>
                    <a:pt x="6548922" y="1115"/>
                    <a:pt x="6550906" y="3100"/>
                  </a:cubicBezTo>
                  <a:cubicBezTo>
                    <a:pt x="6552891" y="5085"/>
                    <a:pt x="6554006" y="7776"/>
                    <a:pt x="6554006" y="10583"/>
                  </a:cubicBezTo>
                  <a:lnTo>
                    <a:pt x="6554006" y="3676045"/>
                  </a:lnTo>
                  <a:cubicBezTo>
                    <a:pt x="6554006" y="3678852"/>
                    <a:pt x="6552891" y="3681544"/>
                    <a:pt x="6550906" y="3683529"/>
                  </a:cubicBezTo>
                  <a:cubicBezTo>
                    <a:pt x="6548922" y="3685513"/>
                    <a:pt x="6546230" y="3686628"/>
                    <a:pt x="6543423" y="3686628"/>
                  </a:cubicBezTo>
                  <a:lnTo>
                    <a:pt x="10583" y="3686628"/>
                  </a:lnTo>
                  <a:cubicBezTo>
                    <a:pt x="7776" y="3686628"/>
                    <a:pt x="5085" y="3685513"/>
                    <a:pt x="3100" y="3683529"/>
                  </a:cubicBezTo>
                  <a:cubicBezTo>
                    <a:pt x="1115" y="3681544"/>
                    <a:pt x="0" y="3678852"/>
                    <a:pt x="0" y="3676045"/>
                  </a:cubicBezTo>
                  <a:lnTo>
                    <a:pt x="0" y="10583"/>
                  </a:lnTo>
                  <a:cubicBezTo>
                    <a:pt x="0" y="7776"/>
                    <a:pt x="1115" y="5085"/>
                    <a:pt x="3100" y="3100"/>
                  </a:cubicBezTo>
                  <a:cubicBezTo>
                    <a:pt x="5085" y="1115"/>
                    <a:pt x="7776" y="0"/>
                    <a:pt x="1058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33350" cap="rnd">
              <a:solidFill>
                <a:srgbClr val="75B461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6554006" cy="37247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3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68090" y="198479"/>
            <a:ext cx="1980731" cy="1660443"/>
          </a:xfrm>
          <a:custGeom>
            <a:avLst/>
            <a:gdLst/>
            <a:ahLst/>
            <a:cxnLst/>
            <a:rect l="l" t="t" r="r" b="b"/>
            <a:pathLst>
              <a:path w="1980731" h="1660443">
                <a:moveTo>
                  <a:pt x="0" y="0"/>
                </a:moveTo>
                <a:lnTo>
                  <a:pt x="1980731" y="0"/>
                </a:lnTo>
                <a:lnTo>
                  <a:pt x="1980731" y="1660442"/>
                </a:lnTo>
                <a:lnTo>
                  <a:pt x="0" y="16604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369913" y="9258300"/>
            <a:ext cx="647643" cy="772570"/>
          </a:xfrm>
          <a:custGeom>
            <a:avLst/>
            <a:gdLst/>
            <a:ahLst/>
            <a:cxnLst/>
            <a:rect l="l" t="t" r="r" b="b"/>
            <a:pathLst>
              <a:path w="647643" h="772570">
                <a:moveTo>
                  <a:pt x="0" y="0"/>
                </a:moveTo>
                <a:lnTo>
                  <a:pt x="647644" y="0"/>
                </a:lnTo>
                <a:lnTo>
                  <a:pt x="647644" y="772570"/>
                </a:lnTo>
                <a:lnTo>
                  <a:pt x="0" y="7725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AutoShape 7"/>
          <p:cNvSpPr/>
          <p:nvPr/>
        </p:nvSpPr>
        <p:spPr>
          <a:xfrm>
            <a:off x="780500" y="1651140"/>
            <a:ext cx="16230600" cy="47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8" name="Group 8"/>
          <p:cNvGrpSpPr/>
          <p:nvPr/>
        </p:nvGrpSpPr>
        <p:grpSpPr>
          <a:xfrm>
            <a:off x="3297140" y="573265"/>
            <a:ext cx="16730267" cy="1911350"/>
            <a:chOff x="0" y="0"/>
            <a:chExt cx="22307023" cy="2548467"/>
          </a:xfrm>
        </p:grpSpPr>
        <p:sp>
          <p:nvSpPr>
            <p:cNvPr id="9" name="TextBox 9"/>
            <p:cNvSpPr txBox="1"/>
            <p:nvPr/>
          </p:nvSpPr>
          <p:spPr>
            <a:xfrm>
              <a:off x="0" y="-57150"/>
              <a:ext cx="22307023" cy="12508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080"/>
                </a:lnSpc>
                <a:spcBef>
                  <a:spcPct val="0"/>
                </a:spcBef>
              </a:pPr>
              <a:r>
                <a:rPr lang="en-US" sz="5900" b="1">
                  <a:solidFill>
                    <a:srgbClr val="332C6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REORGANIZACJA OŚWIATY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872103"/>
              <a:ext cx="22307023" cy="6763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335184" y="2351265"/>
            <a:ext cx="14596328" cy="843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51"/>
              </a:lnSpc>
              <a:spcBef>
                <a:spcPct val="0"/>
              </a:spcBef>
            </a:pPr>
            <a:r>
              <a:rPr lang="en-US" sz="4679" b="1">
                <a:solidFill>
                  <a:srgbClr val="023F03"/>
                </a:solidFill>
                <a:latin typeface="Poppins Bold"/>
                <a:ea typeface="Poppins Bold"/>
                <a:cs typeface="Poppins Bold"/>
                <a:sym typeface="Poppins Bold"/>
              </a:rPr>
              <a:t>CO DAJE REORGANIZACJA 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82168" y="4018023"/>
            <a:ext cx="9286234" cy="38940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85978" lvl="1" indent="-392989" algn="l">
              <a:lnSpc>
                <a:spcPts val="5096"/>
              </a:lnSpc>
              <a:buFont typeface="Arial"/>
              <a:buChar char="•"/>
            </a:pPr>
            <a:r>
              <a:rPr lang="en-US" sz="3640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realne</a:t>
            </a:r>
            <a:r>
              <a:rPr lang="en-US" sz="3640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640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oszczędności</a:t>
            </a:r>
            <a:r>
              <a:rPr lang="en-US" sz="3640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,</a:t>
            </a:r>
          </a:p>
          <a:p>
            <a:pPr marL="785978" lvl="1" indent="-392989" algn="l">
              <a:lnSpc>
                <a:spcPts val="5096"/>
              </a:lnSpc>
              <a:buFont typeface="Arial"/>
              <a:buChar char="•"/>
            </a:pPr>
            <a:r>
              <a:rPr lang="en-US" sz="3640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środki</a:t>
            </a:r>
            <a:r>
              <a:rPr lang="en-US" sz="3640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640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na</a:t>
            </a:r>
            <a:r>
              <a:rPr lang="en-US" sz="3640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640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inwestycje</a:t>
            </a:r>
            <a:r>
              <a:rPr lang="en-US" sz="3640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640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oświatowe</a:t>
            </a:r>
            <a:r>
              <a:rPr lang="en-US" sz="3640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,</a:t>
            </a:r>
          </a:p>
          <a:p>
            <a:pPr marL="785978" lvl="1" indent="-392989" algn="l">
              <a:lnSpc>
                <a:spcPts val="5096"/>
              </a:lnSpc>
              <a:buFont typeface="Arial"/>
              <a:buChar char="•"/>
            </a:pPr>
            <a:r>
              <a:rPr lang="en-US" sz="3640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lepsze</a:t>
            </a:r>
            <a:r>
              <a:rPr lang="en-US" sz="3640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640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warunki</a:t>
            </a:r>
            <a:r>
              <a:rPr lang="en-US" sz="3640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640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dla</a:t>
            </a:r>
            <a:r>
              <a:rPr lang="en-US" sz="3640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640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dzieci</a:t>
            </a:r>
            <a:r>
              <a:rPr lang="en-US" sz="3640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,</a:t>
            </a:r>
          </a:p>
          <a:p>
            <a:pPr marL="785978" lvl="1" indent="-392989" algn="l">
              <a:lnSpc>
                <a:spcPts val="5096"/>
              </a:lnSpc>
              <a:buFont typeface="Arial"/>
              <a:buChar char="•"/>
            </a:pPr>
            <a:r>
              <a:rPr lang="en-US" sz="3640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lepsza</a:t>
            </a:r>
            <a:r>
              <a:rPr lang="en-US" sz="3640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640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kadra</a:t>
            </a:r>
            <a:r>
              <a:rPr lang="en-US" sz="3640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640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i</a:t>
            </a:r>
            <a:r>
              <a:rPr lang="en-US" sz="3640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640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pracownie</a:t>
            </a:r>
            <a:r>
              <a:rPr lang="en-US" sz="3640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,</a:t>
            </a:r>
          </a:p>
          <a:p>
            <a:pPr marL="785978" lvl="1" indent="-392989" algn="l">
              <a:lnSpc>
                <a:spcPts val="5096"/>
              </a:lnSpc>
              <a:buFont typeface="Arial"/>
              <a:buChar char="•"/>
            </a:pPr>
            <a:r>
              <a:rPr lang="en-US" sz="3640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stabilne</a:t>
            </a:r>
            <a:r>
              <a:rPr lang="en-US" sz="3640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640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finansowanie</a:t>
            </a:r>
            <a:r>
              <a:rPr lang="en-US" sz="3640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,</a:t>
            </a:r>
          </a:p>
          <a:p>
            <a:pPr marL="785978" lvl="1" indent="-392989" algn="l">
              <a:lnSpc>
                <a:spcPts val="5096"/>
              </a:lnSpc>
              <a:buFont typeface="Arial"/>
              <a:buChar char="•"/>
            </a:pPr>
            <a:r>
              <a:rPr lang="en-US" sz="3640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640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jedna</a:t>
            </a:r>
            <a:r>
              <a:rPr lang="en-US" sz="3640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640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silna</a:t>
            </a:r>
            <a:r>
              <a:rPr lang="en-US" sz="3640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640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szkoła</a:t>
            </a:r>
            <a:r>
              <a:rPr lang="en-US" sz="3640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857353" y="9328373"/>
            <a:ext cx="11281668" cy="507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29"/>
              </a:lnSpc>
              <a:spcBef>
                <a:spcPct val="0"/>
              </a:spcBef>
            </a:pPr>
            <a:r>
              <a:rPr lang="en-US" sz="2878" b="1">
                <a:solidFill>
                  <a:srgbClr val="023F03"/>
                </a:solidFill>
                <a:latin typeface="Poppins Bold"/>
                <a:ea typeface="Poppins Bold"/>
                <a:cs typeface="Poppins Bold"/>
                <a:sym typeface="Poppins Bold"/>
              </a:rPr>
              <a:t>Reorganizacja to poprawa jakości, a nie likwidacja edukacji.</a:t>
            </a:r>
          </a:p>
        </p:txBody>
      </p:sp>
      <p:sp>
        <p:nvSpPr>
          <p:cNvPr id="14" name="Freeform 14"/>
          <p:cNvSpPr/>
          <p:nvPr/>
        </p:nvSpPr>
        <p:spPr>
          <a:xfrm rot="6048134" flipH="1">
            <a:off x="5953643" y="-3913361"/>
            <a:ext cx="15136400" cy="15644858"/>
          </a:xfrm>
          <a:custGeom>
            <a:avLst/>
            <a:gdLst/>
            <a:ahLst/>
            <a:cxnLst/>
            <a:rect l="l" t="t" r="r" b="b"/>
            <a:pathLst>
              <a:path w="15136400" h="15644858">
                <a:moveTo>
                  <a:pt x="15136401" y="0"/>
                </a:moveTo>
                <a:lnTo>
                  <a:pt x="0" y="0"/>
                </a:lnTo>
                <a:lnTo>
                  <a:pt x="0" y="15644859"/>
                </a:lnTo>
                <a:lnTo>
                  <a:pt x="15136401" y="15644859"/>
                </a:lnTo>
                <a:lnTo>
                  <a:pt x="15136401" y="0"/>
                </a:lnTo>
                <a:close/>
              </a:path>
            </a:pathLst>
          </a:custGeom>
          <a:blipFill>
            <a:blip r:embed="rId4">
              <a:alphaModFix amt="24000"/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3360887" y="160731"/>
            <a:ext cx="4975948" cy="340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7"/>
              </a:lnSpc>
              <a:spcBef>
                <a:spcPct val="0"/>
              </a:spcBef>
            </a:pPr>
            <a:r>
              <a:rPr lang="en-US" sz="2139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BLOK II - Reorganizacja oświaty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57660"/>
            <a:ext cx="18288000" cy="10287000"/>
            <a:chOff x="0" y="0"/>
            <a:chExt cx="6554006" cy="36866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554006" cy="3686628"/>
            </a:xfrm>
            <a:custGeom>
              <a:avLst/>
              <a:gdLst/>
              <a:ahLst/>
              <a:cxnLst/>
              <a:rect l="l" t="t" r="r" b="b"/>
              <a:pathLst>
                <a:path w="6554006" h="3686628">
                  <a:moveTo>
                    <a:pt x="10583" y="0"/>
                  </a:moveTo>
                  <a:lnTo>
                    <a:pt x="6543423" y="0"/>
                  </a:lnTo>
                  <a:cubicBezTo>
                    <a:pt x="6546230" y="0"/>
                    <a:pt x="6548922" y="1115"/>
                    <a:pt x="6550906" y="3100"/>
                  </a:cubicBezTo>
                  <a:cubicBezTo>
                    <a:pt x="6552891" y="5085"/>
                    <a:pt x="6554006" y="7776"/>
                    <a:pt x="6554006" y="10583"/>
                  </a:cubicBezTo>
                  <a:lnTo>
                    <a:pt x="6554006" y="3676045"/>
                  </a:lnTo>
                  <a:cubicBezTo>
                    <a:pt x="6554006" y="3678852"/>
                    <a:pt x="6552891" y="3681544"/>
                    <a:pt x="6550906" y="3683529"/>
                  </a:cubicBezTo>
                  <a:cubicBezTo>
                    <a:pt x="6548922" y="3685513"/>
                    <a:pt x="6546230" y="3686628"/>
                    <a:pt x="6543423" y="3686628"/>
                  </a:cubicBezTo>
                  <a:lnTo>
                    <a:pt x="10583" y="3686628"/>
                  </a:lnTo>
                  <a:cubicBezTo>
                    <a:pt x="7776" y="3686628"/>
                    <a:pt x="5085" y="3685513"/>
                    <a:pt x="3100" y="3683529"/>
                  </a:cubicBezTo>
                  <a:cubicBezTo>
                    <a:pt x="1115" y="3681544"/>
                    <a:pt x="0" y="3678852"/>
                    <a:pt x="0" y="3676045"/>
                  </a:cubicBezTo>
                  <a:lnTo>
                    <a:pt x="0" y="10583"/>
                  </a:lnTo>
                  <a:cubicBezTo>
                    <a:pt x="0" y="7776"/>
                    <a:pt x="1115" y="5085"/>
                    <a:pt x="3100" y="3100"/>
                  </a:cubicBezTo>
                  <a:cubicBezTo>
                    <a:pt x="5085" y="1115"/>
                    <a:pt x="7776" y="0"/>
                    <a:pt x="1058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33350" cap="rnd">
              <a:solidFill>
                <a:srgbClr val="75B461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6554006" cy="37247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3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68090" y="198479"/>
            <a:ext cx="1980731" cy="1660443"/>
          </a:xfrm>
          <a:custGeom>
            <a:avLst/>
            <a:gdLst/>
            <a:ahLst/>
            <a:cxnLst/>
            <a:rect l="l" t="t" r="r" b="b"/>
            <a:pathLst>
              <a:path w="1980731" h="1660443">
                <a:moveTo>
                  <a:pt x="0" y="0"/>
                </a:moveTo>
                <a:lnTo>
                  <a:pt x="1980731" y="0"/>
                </a:lnTo>
                <a:lnTo>
                  <a:pt x="1980731" y="1660442"/>
                </a:lnTo>
                <a:lnTo>
                  <a:pt x="0" y="16604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369913" y="9258300"/>
            <a:ext cx="647643" cy="772570"/>
          </a:xfrm>
          <a:custGeom>
            <a:avLst/>
            <a:gdLst/>
            <a:ahLst/>
            <a:cxnLst/>
            <a:rect l="l" t="t" r="r" b="b"/>
            <a:pathLst>
              <a:path w="647643" h="772570">
                <a:moveTo>
                  <a:pt x="0" y="0"/>
                </a:moveTo>
                <a:lnTo>
                  <a:pt x="647644" y="0"/>
                </a:lnTo>
                <a:lnTo>
                  <a:pt x="647644" y="772570"/>
                </a:lnTo>
                <a:lnTo>
                  <a:pt x="0" y="7725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AutoShape 7"/>
          <p:cNvSpPr/>
          <p:nvPr/>
        </p:nvSpPr>
        <p:spPr>
          <a:xfrm>
            <a:off x="780500" y="1651140"/>
            <a:ext cx="16230600" cy="47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8" name="Group 8"/>
          <p:cNvGrpSpPr/>
          <p:nvPr/>
        </p:nvGrpSpPr>
        <p:grpSpPr>
          <a:xfrm>
            <a:off x="3766439" y="554493"/>
            <a:ext cx="16730267" cy="1911350"/>
            <a:chOff x="0" y="0"/>
            <a:chExt cx="22307023" cy="2548467"/>
          </a:xfrm>
        </p:grpSpPr>
        <p:sp>
          <p:nvSpPr>
            <p:cNvPr id="9" name="TextBox 9"/>
            <p:cNvSpPr txBox="1"/>
            <p:nvPr/>
          </p:nvSpPr>
          <p:spPr>
            <a:xfrm>
              <a:off x="0" y="-57150"/>
              <a:ext cx="22307023" cy="12508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080"/>
                </a:lnSpc>
                <a:spcBef>
                  <a:spcPct val="0"/>
                </a:spcBef>
              </a:pPr>
              <a:r>
                <a:rPr lang="en-US" sz="5900" b="1">
                  <a:solidFill>
                    <a:srgbClr val="332C6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REORGANIZACJA OŚWIATY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872103"/>
              <a:ext cx="22307023" cy="6763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789410" y="2131228"/>
            <a:ext cx="14596328" cy="583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91"/>
              </a:lnSpc>
              <a:spcBef>
                <a:spcPct val="0"/>
              </a:spcBef>
            </a:pPr>
            <a:r>
              <a:rPr lang="en-US" sz="3279" b="1">
                <a:solidFill>
                  <a:srgbClr val="023F03"/>
                </a:solidFill>
                <a:latin typeface="Poppins Bold"/>
                <a:ea typeface="Poppins Bold"/>
                <a:cs typeface="Poppins Bold"/>
                <a:sym typeface="Poppins Bold"/>
              </a:rPr>
              <a:t>DWA WARIANTY REORGANIZACJI: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80500" y="4136356"/>
            <a:ext cx="9505910" cy="1227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Wariant</a:t>
            </a:r>
            <a:r>
              <a:rPr lang="en-US" sz="3500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I: </a:t>
            </a: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DWA ZESPOŁY SZKOLNO- PRZEDSZKOLNE </a:t>
            </a:r>
          </a:p>
        </p:txBody>
      </p:sp>
      <p:sp>
        <p:nvSpPr>
          <p:cNvPr id="13" name="Freeform 13"/>
          <p:cNvSpPr/>
          <p:nvPr/>
        </p:nvSpPr>
        <p:spPr>
          <a:xfrm>
            <a:off x="3601534" y="4782065"/>
            <a:ext cx="16230600" cy="6228493"/>
          </a:xfrm>
          <a:custGeom>
            <a:avLst/>
            <a:gdLst/>
            <a:ahLst/>
            <a:cxnLst/>
            <a:rect l="l" t="t" r="r" b="b"/>
            <a:pathLst>
              <a:path w="16230600" h="6228493">
                <a:moveTo>
                  <a:pt x="0" y="0"/>
                </a:moveTo>
                <a:lnTo>
                  <a:pt x="16230600" y="0"/>
                </a:lnTo>
                <a:lnTo>
                  <a:pt x="16230600" y="6228493"/>
                </a:lnTo>
                <a:lnTo>
                  <a:pt x="0" y="62284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9000"/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2148821" y="6048071"/>
            <a:ext cx="6847441" cy="1960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95"/>
              </a:lnSpc>
            </a:pPr>
            <a:r>
              <a:rPr lang="en-US" sz="3782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Wariant II: </a:t>
            </a:r>
          </a:p>
          <a:p>
            <a:pPr algn="ctr">
              <a:lnSpc>
                <a:spcPts val="5295"/>
              </a:lnSpc>
              <a:spcBef>
                <a:spcPct val="0"/>
              </a:spcBef>
            </a:pPr>
            <a:r>
              <a:rPr lang="en-US" sz="3782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SZKOŁA W KRUPSKIM MŁYNIE I PRZEDSZKOLE W POTĘPIE</a:t>
            </a:r>
          </a:p>
        </p:txBody>
      </p:sp>
      <p:sp>
        <p:nvSpPr>
          <p:cNvPr id="15" name="AutoShape 15"/>
          <p:cNvSpPr/>
          <p:nvPr/>
        </p:nvSpPr>
        <p:spPr>
          <a:xfrm flipV="1">
            <a:off x="11017159" y="3376575"/>
            <a:ext cx="0" cy="5118265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TextBox 16"/>
          <p:cNvSpPr txBox="1"/>
          <p:nvPr/>
        </p:nvSpPr>
        <p:spPr>
          <a:xfrm>
            <a:off x="12131572" y="4015088"/>
            <a:ext cx="4699843" cy="16893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38"/>
              </a:lnSpc>
            </a:pPr>
            <a:r>
              <a:rPr lang="en-US" sz="3241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wyższe</a:t>
            </a:r>
            <a:r>
              <a:rPr lang="en-US" sz="3241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241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koszty</a:t>
            </a:r>
            <a:endParaRPr lang="en-US" sz="3241" b="1" dirty="0">
              <a:solidFill>
                <a:srgbClr val="000000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algn="ctr">
              <a:lnSpc>
                <a:spcPts val="4538"/>
              </a:lnSpc>
            </a:pPr>
            <a:r>
              <a:rPr lang="en-US" sz="3241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241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przystosowania</a:t>
            </a:r>
            <a:r>
              <a:rPr lang="en-US" sz="3241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241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szkoły</a:t>
            </a:r>
            <a:r>
              <a:rPr lang="en-US" sz="3241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</a:p>
          <a:p>
            <a:pPr algn="ctr">
              <a:lnSpc>
                <a:spcPts val="4538"/>
              </a:lnSpc>
              <a:spcBef>
                <a:spcPct val="0"/>
              </a:spcBef>
            </a:pPr>
            <a:r>
              <a:rPr lang="en-US" sz="3241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w </a:t>
            </a:r>
            <a:r>
              <a:rPr lang="en-US" sz="3241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Krupskim</a:t>
            </a:r>
            <a:r>
              <a:rPr lang="en-US" sz="3241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241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Młynie</a:t>
            </a:r>
            <a:r>
              <a:rPr lang="en-US" sz="3241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159668" y="6995225"/>
            <a:ext cx="6534067" cy="1181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29"/>
              </a:lnSpc>
              <a:spcBef>
                <a:spcPct val="0"/>
              </a:spcBef>
            </a:pPr>
            <a:r>
              <a:rPr lang="en-US" sz="3378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najbardziej optymalne rozwiązanie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438400" y="9201150"/>
            <a:ext cx="12613415" cy="488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29"/>
              </a:lnSpc>
              <a:spcBef>
                <a:spcPct val="0"/>
              </a:spcBef>
            </a:pPr>
            <a:r>
              <a:rPr lang="en-US" sz="2878" b="1" dirty="0">
                <a:solidFill>
                  <a:srgbClr val="023F03"/>
                </a:solidFill>
                <a:latin typeface="DM Sans Bold"/>
                <a:ea typeface="DM Sans Bold"/>
                <a:cs typeface="DM Sans Bold"/>
                <a:sym typeface="DM Sans Bold"/>
              </a:rPr>
              <a:t>Wybraliśmy </a:t>
            </a:r>
            <a:r>
              <a:rPr lang="en-US" sz="2878" b="1" dirty="0" err="1">
                <a:solidFill>
                  <a:srgbClr val="023F03"/>
                </a:solidFill>
                <a:latin typeface="DM Sans Bold"/>
                <a:ea typeface="DM Sans Bold"/>
                <a:cs typeface="DM Sans Bold"/>
                <a:sym typeface="DM Sans Bold"/>
              </a:rPr>
              <a:t>wariant</a:t>
            </a:r>
            <a:r>
              <a:rPr lang="en-US" sz="2878" b="1" dirty="0">
                <a:solidFill>
                  <a:srgbClr val="023F03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2878" b="1" dirty="0" err="1">
                <a:solidFill>
                  <a:srgbClr val="023F03"/>
                </a:solidFill>
                <a:latin typeface="DM Sans Bold"/>
                <a:ea typeface="DM Sans Bold"/>
                <a:cs typeface="DM Sans Bold"/>
                <a:sym typeface="DM Sans Bold"/>
              </a:rPr>
              <a:t>najbezpieczniejszy</a:t>
            </a:r>
            <a:r>
              <a:rPr lang="en-US" sz="2878" b="1" dirty="0">
                <a:solidFill>
                  <a:srgbClr val="023F03"/>
                </a:solidFill>
                <a:latin typeface="DM Sans Bold"/>
                <a:ea typeface="DM Sans Bold"/>
                <a:cs typeface="DM Sans Bold"/>
                <a:sym typeface="DM Sans Bold"/>
              </a:rPr>
              <a:t>, </a:t>
            </a:r>
            <a:r>
              <a:rPr lang="en-US" sz="2878" b="1" dirty="0" err="1">
                <a:solidFill>
                  <a:srgbClr val="023F03"/>
                </a:solidFill>
                <a:latin typeface="DM Sans Bold"/>
                <a:ea typeface="DM Sans Bold"/>
                <a:cs typeface="DM Sans Bold"/>
                <a:sym typeface="DM Sans Bold"/>
              </a:rPr>
              <a:t>finansowo</a:t>
            </a:r>
            <a:r>
              <a:rPr lang="en-US" sz="2878" b="1" dirty="0">
                <a:solidFill>
                  <a:srgbClr val="023F03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2878" b="1" dirty="0" err="1">
                <a:solidFill>
                  <a:srgbClr val="023F03"/>
                </a:solidFill>
                <a:latin typeface="DM Sans Bold"/>
                <a:ea typeface="DM Sans Bold"/>
                <a:cs typeface="DM Sans Bold"/>
                <a:sym typeface="DM Sans Bold"/>
              </a:rPr>
              <a:t>i</a:t>
            </a:r>
            <a:r>
              <a:rPr lang="en-US" sz="2878" b="1" dirty="0">
                <a:solidFill>
                  <a:srgbClr val="023F03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2878" b="1" dirty="0" err="1">
                <a:solidFill>
                  <a:srgbClr val="023F03"/>
                </a:solidFill>
                <a:latin typeface="DM Sans Bold"/>
                <a:ea typeface="DM Sans Bold"/>
                <a:cs typeface="DM Sans Bold"/>
                <a:sym typeface="DM Sans Bold"/>
              </a:rPr>
              <a:t>organizacyjnie</a:t>
            </a:r>
            <a:r>
              <a:rPr lang="en-US" sz="2878" b="1" dirty="0">
                <a:solidFill>
                  <a:srgbClr val="023F03"/>
                </a:solidFill>
                <a:latin typeface="DM Sans Bold"/>
                <a:ea typeface="DM Sans Bold"/>
                <a:cs typeface="DM Sans Bold"/>
                <a:sym typeface="DM Sans Bold"/>
              </a:rPr>
              <a:t>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3360887" y="160731"/>
            <a:ext cx="4975948" cy="340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7"/>
              </a:lnSpc>
              <a:spcBef>
                <a:spcPct val="0"/>
              </a:spcBef>
            </a:pPr>
            <a:r>
              <a:rPr lang="en-US" sz="2139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BLOK II - Reorganizacja oświaty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39313" y="2585746"/>
            <a:ext cx="16230600" cy="6228493"/>
          </a:xfrm>
          <a:custGeom>
            <a:avLst/>
            <a:gdLst/>
            <a:ahLst/>
            <a:cxnLst/>
            <a:rect l="l" t="t" r="r" b="b"/>
            <a:pathLst>
              <a:path w="16230600" h="6228493">
                <a:moveTo>
                  <a:pt x="0" y="0"/>
                </a:moveTo>
                <a:lnTo>
                  <a:pt x="16230600" y="0"/>
                </a:lnTo>
                <a:lnTo>
                  <a:pt x="16230600" y="6228492"/>
                </a:lnTo>
                <a:lnTo>
                  <a:pt x="0" y="62284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1000"/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-57660"/>
            <a:ext cx="18288000" cy="10287000"/>
            <a:chOff x="0" y="0"/>
            <a:chExt cx="6554006" cy="368662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554006" cy="3686628"/>
            </a:xfrm>
            <a:custGeom>
              <a:avLst/>
              <a:gdLst/>
              <a:ahLst/>
              <a:cxnLst/>
              <a:rect l="l" t="t" r="r" b="b"/>
              <a:pathLst>
                <a:path w="6554006" h="3686628">
                  <a:moveTo>
                    <a:pt x="10583" y="0"/>
                  </a:moveTo>
                  <a:lnTo>
                    <a:pt x="6543423" y="0"/>
                  </a:lnTo>
                  <a:cubicBezTo>
                    <a:pt x="6546230" y="0"/>
                    <a:pt x="6548922" y="1115"/>
                    <a:pt x="6550906" y="3100"/>
                  </a:cubicBezTo>
                  <a:cubicBezTo>
                    <a:pt x="6552891" y="5085"/>
                    <a:pt x="6554006" y="7776"/>
                    <a:pt x="6554006" y="10583"/>
                  </a:cubicBezTo>
                  <a:lnTo>
                    <a:pt x="6554006" y="3676045"/>
                  </a:lnTo>
                  <a:cubicBezTo>
                    <a:pt x="6554006" y="3678852"/>
                    <a:pt x="6552891" y="3681544"/>
                    <a:pt x="6550906" y="3683529"/>
                  </a:cubicBezTo>
                  <a:cubicBezTo>
                    <a:pt x="6548922" y="3685513"/>
                    <a:pt x="6546230" y="3686628"/>
                    <a:pt x="6543423" y="3686628"/>
                  </a:cubicBezTo>
                  <a:lnTo>
                    <a:pt x="10583" y="3686628"/>
                  </a:lnTo>
                  <a:cubicBezTo>
                    <a:pt x="7776" y="3686628"/>
                    <a:pt x="5085" y="3685513"/>
                    <a:pt x="3100" y="3683529"/>
                  </a:cubicBezTo>
                  <a:cubicBezTo>
                    <a:pt x="1115" y="3681544"/>
                    <a:pt x="0" y="3678852"/>
                    <a:pt x="0" y="3676045"/>
                  </a:cubicBezTo>
                  <a:lnTo>
                    <a:pt x="0" y="10583"/>
                  </a:lnTo>
                  <a:cubicBezTo>
                    <a:pt x="0" y="7776"/>
                    <a:pt x="1115" y="5085"/>
                    <a:pt x="3100" y="3100"/>
                  </a:cubicBezTo>
                  <a:cubicBezTo>
                    <a:pt x="5085" y="1115"/>
                    <a:pt x="7776" y="0"/>
                    <a:pt x="1058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33350" cap="rnd">
              <a:solidFill>
                <a:srgbClr val="75B461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6554006" cy="37247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3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68090" y="198479"/>
            <a:ext cx="1980731" cy="1660443"/>
          </a:xfrm>
          <a:custGeom>
            <a:avLst/>
            <a:gdLst/>
            <a:ahLst/>
            <a:cxnLst/>
            <a:rect l="l" t="t" r="r" b="b"/>
            <a:pathLst>
              <a:path w="1980731" h="1660443">
                <a:moveTo>
                  <a:pt x="0" y="0"/>
                </a:moveTo>
                <a:lnTo>
                  <a:pt x="1980731" y="0"/>
                </a:lnTo>
                <a:lnTo>
                  <a:pt x="1980731" y="1660442"/>
                </a:lnTo>
                <a:lnTo>
                  <a:pt x="0" y="16604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7369913" y="9258300"/>
            <a:ext cx="647643" cy="772570"/>
          </a:xfrm>
          <a:custGeom>
            <a:avLst/>
            <a:gdLst/>
            <a:ahLst/>
            <a:cxnLst/>
            <a:rect l="l" t="t" r="r" b="b"/>
            <a:pathLst>
              <a:path w="647643" h="772570">
                <a:moveTo>
                  <a:pt x="0" y="0"/>
                </a:moveTo>
                <a:lnTo>
                  <a:pt x="647644" y="0"/>
                </a:lnTo>
                <a:lnTo>
                  <a:pt x="647644" y="772570"/>
                </a:lnTo>
                <a:lnTo>
                  <a:pt x="0" y="7725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AutoShape 8"/>
          <p:cNvSpPr/>
          <p:nvPr/>
        </p:nvSpPr>
        <p:spPr>
          <a:xfrm>
            <a:off x="780500" y="1651140"/>
            <a:ext cx="16230600" cy="47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9" name="Group 9"/>
          <p:cNvGrpSpPr/>
          <p:nvPr/>
        </p:nvGrpSpPr>
        <p:grpSpPr>
          <a:xfrm>
            <a:off x="3522403" y="554493"/>
            <a:ext cx="16730267" cy="1911350"/>
            <a:chOff x="0" y="0"/>
            <a:chExt cx="22307023" cy="2548467"/>
          </a:xfrm>
        </p:grpSpPr>
        <p:sp>
          <p:nvSpPr>
            <p:cNvPr id="10" name="TextBox 10"/>
            <p:cNvSpPr txBox="1"/>
            <p:nvPr/>
          </p:nvSpPr>
          <p:spPr>
            <a:xfrm>
              <a:off x="0" y="-57150"/>
              <a:ext cx="22307023" cy="12508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080"/>
                </a:lnSpc>
                <a:spcBef>
                  <a:spcPct val="0"/>
                </a:spcBef>
              </a:pPr>
              <a:r>
                <a:rPr lang="en-US" sz="5900" b="1">
                  <a:solidFill>
                    <a:srgbClr val="332C6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REORGANIZACJA OŚWIATY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1872103"/>
              <a:ext cx="22307023" cy="6763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498661" y="2422510"/>
            <a:ext cx="14794277" cy="7129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49"/>
              </a:lnSpc>
              <a:spcBef>
                <a:spcPct val="0"/>
              </a:spcBef>
            </a:pPr>
            <a:r>
              <a:rPr lang="en-US" sz="4178" b="1" dirty="0">
                <a:solidFill>
                  <a:srgbClr val="023F03"/>
                </a:solidFill>
                <a:latin typeface="DM Sans Bold"/>
                <a:ea typeface="DM Sans Bold"/>
                <a:cs typeface="DM Sans Bold"/>
                <a:sym typeface="DM Sans Bold"/>
              </a:rPr>
              <a:t>REKOMENDACJA: JEDNA SZKOŁA + JEDNO PRZEDSZKOLE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45358" y="3944153"/>
            <a:ext cx="15483528" cy="43842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24"/>
              </a:lnSpc>
            </a:pPr>
            <a:r>
              <a:rPr lang="en-US" sz="4946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Dlaczego</a:t>
            </a:r>
            <a:r>
              <a:rPr lang="en-US" sz="4946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ten </a:t>
            </a:r>
            <a:r>
              <a:rPr lang="en-US" sz="4946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wariant</a:t>
            </a:r>
            <a:r>
              <a:rPr lang="en-US" sz="4946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?</a:t>
            </a:r>
          </a:p>
          <a:p>
            <a:pPr marL="1067846" lvl="1" indent="-533923" algn="ctr">
              <a:lnSpc>
                <a:spcPts val="6924"/>
              </a:lnSpc>
              <a:buFont typeface="Arial"/>
              <a:buChar char="•"/>
            </a:pPr>
            <a:r>
              <a:rPr lang="en-US" sz="4946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4946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zapewnia</a:t>
            </a:r>
            <a:r>
              <a:rPr lang="en-US" sz="4946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4946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stabilność</a:t>
            </a:r>
            <a:r>
              <a:rPr lang="en-US" sz="4946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4946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finansową</a:t>
            </a:r>
            <a:r>
              <a:rPr lang="en-US" sz="4946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4946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gminy</a:t>
            </a:r>
            <a:endParaRPr lang="en-US" sz="4946" b="1" dirty="0">
              <a:solidFill>
                <a:srgbClr val="000000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marL="1067846" lvl="1" indent="-533923" algn="ctr">
              <a:lnSpc>
                <a:spcPts val="6924"/>
              </a:lnSpc>
              <a:buFont typeface="Arial"/>
              <a:buChar char="•"/>
            </a:pPr>
            <a:r>
              <a:rPr lang="en-US" sz="4946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 </a:t>
            </a:r>
            <a:r>
              <a:rPr lang="en-US" sz="4946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pozwala</a:t>
            </a:r>
            <a:r>
              <a:rPr lang="en-US" sz="4946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4946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skupić</a:t>
            </a:r>
            <a:r>
              <a:rPr lang="en-US" sz="4946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4946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środki</a:t>
            </a:r>
            <a:r>
              <a:rPr lang="en-US" sz="4946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4946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na</a:t>
            </a:r>
            <a:r>
              <a:rPr lang="en-US" sz="4946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4946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jakości</a:t>
            </a:r>
            <a:r>
              <a:rPr lang="en-US" sz="4946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4946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edukacji</a:t>
            </a:r>
            <a:endParaRPr lang="en-US" sz="4946" b="1" dirty="0">
              <a:solidFill>
                <a:srgbClr val="000000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marL="1067846" lvl="1" indent="-533923" algn="ctr">
              <a:lnSpc>
                <a:spcPts val="6924"/>
              </a:lnSpc>
              <a:buFont typeface="Arial"/>
              <a:buChar char="•"/>
            </a:pPr>
            <a:r>
              <a:rPr lang="en-US" sz="4946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 </a:t>
            </a:r>
            <a:r>
              <a:rPr lang="en-US" sz="4946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minimalizuje</a:t>
            </a:r>
            <a:r>
              <a:rPr lang="en-US" sz="4946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4946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zmiany</a:t>
            </a:r>
            <a:r>
              <a:rPr lang="en-US" sz="4946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4946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dla</a:t>
            </a:r>
            <a:r>
              <a:rPr lang="en-US" sz="4946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4946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dzieci</a:t>
            </a:r>
            <a:endParaRPr lang="en-US" sz="4946" b="1" dirty="0">
              <a:solidFill>
                <a:srgbClr val="000000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marL="1067846" lvl="1" indent="-533923" algn="ctr">
              <a:lnSpc>
                <a:spcPts val="6924"/>
              </a:lnSpc>
              <a:buFont typeface="Arial"/>
              <a:buChar char="•"/>
            </a:pPr>
            <a:r>
              <a:rPr lang="en-US" sz="4946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 jest </a:t>
            </a:r>
            <a:r>
              <a:rPr lang="en-US" sz="4946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możliwy</a:t>
            </a:r>
            <a:r>
              <a:rPr lang="en-US" sz="4946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do </a:t>
            </a:r>
            <a:r>
              <a:rPr lang="en-US" sz="4946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wdrożenia</a:t>
            </a:r>
            <a:r>
              <a:rPr lang="en-US" sz="4946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w </a:t>
            </a:r>
            <a:r>
              <a:rPr lang="en-US" sz="4946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krótkim</a:t>
            </a:r>
            <a:r>
              <a:rPr lang="en-US" sz="4946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4946" b="1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czasie</a:t>
            </a:r>
            <a:endParaRPr lang="en-US" sz="4946" b="1" dirty="0">
              <a:solidFill>
                <a:srgbClr val="000000"/>
              </a:solidFill>
              <a:latin typeface="DM Sans Bold"/>
              <a:ea typeface="DM Sans Bold"/>
              <a:cs typeface="DM Sans Bold"/>
              <a:sym typeface="DM Sans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3408293" y="89698"/>
            <a:ext cx="4975948" cy="340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7"/>
              </a:lnSpc>
              <a:spcBef>
                <a:spcPct val="0"/>
              </a:spcBef>
            </a:pPr>
            <a:r>
              <a:rPr lang="en-US" sz="2139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BLOK II - Reorganizacja oświaty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6554006" cy="36866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554006" cy="3686628"/>
            </a:xfrm>
            <a:custGeom>
              <a:avLst/>
              <a:gdLst/>
              <a:ahLst/>
              <a:cxnLst/>
              <a:rect l="l" t="t" r="r" b="b"/>
              <a:pathLst>
                <a:path w="6554006" h="3686628">
                  <a:moveTo>
                    <a:pt x="10583" y="0"/>
                  </a:moveTo>
                  <a:lnTo>
                    <a:pt x="6543423" y="0"/>
                  </a:lnTo>
                  <a:cubicBezTo>
                    <a:pt x="6546230" y="0"/>
                    <a:pt x="6548922" y="1115"/>
                    <a:pt x="6550906" y="3100"/>
                  </a:cubicBezTo>
                  <a:cubicBezTo>
                    <a:pt x="6552891" y="5085"/>
                    <a:pt x="6554006" y="7776"/>
                    <a:pt x="6554006" y="10583"/>
                  </a:cubicBezTo>
                  <a:lnTo>
                    <a:pt x="6554006" y="3676045"/>
                  </a:lnTo>
                  <a:cubicBezTo>
                    <a:pt x="6554006" y="3678852"/>
                    <a:pt x="6552891" y="3681544"/>
                    <a:pt x="6550906" y="3683529"/>
                  </a:cubicBezTo>
                  <a:cubicBezTo>
                    <a:pt x="6548922" y="3685513"/>
                    <a:pt x="6546230" y="3686628"/>
                    <a:pt x="6543423" y="3686628"/>
                  </a:cubicBezTo>
                  <a:lnTo>
                    <a:pt x="10583" y="3686628"/>
                  </a:lnTo>
                  <a:cubicBezTo>
                    <a:pt x="7776" y="3686628"/>
                    <a:pt x="5085" y="3685513"/>
                    <a:pt x="3100" y="3683529"/>
                  </a:cubicBezTo>
                  <a:cubicBezTo>
                    <a:pt x="1115" y="3681544"/>
                    <a:pt x="0" y="3678852"/>
                    <a:pt x="0" y="3676045"/>
                  </a:cubicBezTo>
                  <a:lnTo>
                    <a:pt x="0" y="10583"/>
                  </a:lnTo>
                  <a:cubicBezTo>
                    <a:pt x="0" y="7776"/>
                    <a:pt x="1115" y="5085"/>
                    <a:pt x="3100" y="3100"/>
                  </a:cubicBezTo>
                  <a:cubicBezTo>
                    <a:pt x="5085" y="1115"/>
                    <a:pt x="7776" y="0"/>
                    <a:pt x="1058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33350" cap="rnd">
              <a:solidFill>
                <a:srgbClr val="75B461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6554006" cy="37247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3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68090" y="198479"/>
            <a:ext cx="1980731" cy="1660443"/>
          </a:xfrm>
          <a:custGeom>
            <a:avLst/>
            <a:gdLst/>
            <a:ahLst/>
            <a:cxnLst/>
            <a:rect l="l" t="t" r="r" b="b"/>
            <a:pathLst>
              <a:path w="1980731" h="1660443">
                <a:moveTo>
                  <a:pt x="0" y="0"/>
                </a:moveTo>
                <a:lnTo>
                  <a:pt x="1980731" y="0"/>
                </a:lnTo>
                <a:lnTo>
                  <a:pt x="1980731" y="1660442"/>
                </a:lnTo>
                <a:lnTo>
                  <a:pt x="0" y="16604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369913" y="9258300"/>
            <a:ext cx="647643" cy="772570"/>
          </a:xfrm>
          <a:custGeom>
            <a:avLst/>
            <a:gdLst/>
            <a:ahLst/>
            <a:cxnLst/>
            <a:rect l="l" t="t" r="r" b="b"/>
            <a:pathLst>
              <a:path w="647643" h="772570">
                <a:moveTo>
                  <a:pt x="0" y="0"/>
                </a:moveTo>
                <a:lnTo>
                  <a:pt x="647644" y="0"/>
                </a:lnTo>
                <a:lnTo>
                  <a:pt x="647644" y="772570"/>
                </a:lnTo>
                <a:lnTo>
                  <a:pt x="0" y="7725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AutoShape 7"/>
          <p:cNvSpPr/>
          <p:nvPr/>
        </p:nvSpPr>
        <p:spPr>
          <a:xfrm>
            <a:off x="780500" y="1651140"/>
            <a:ext cx="16230600" cy="47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8" name="Group 8"/>
          <p:cNvGrpSpPr/>
          <p:nvPr/>
        </p:nvGrpSpPr>
        <p:grpSpPr>
          <a:xfrm>
            <a:off x="4141878" y="641271"/>
            <a:ext cx="16730267" cy="1787027"/>
            <a:chOff x="0" y="165763"/>
            <a:chExt cx="22307023" cy="2382703"/>
          </a:xfrm>
        </p:grpSpPr>
        <p:sp>
          <p:nvSpPr>
            <p:cNvPr id="9" name="TextBox 9"/>
            <p:cNvSpPr txBox="1"/>
            <p:nvPr/>
          </p:nvSpPr>
          <p:spPr>
            <a:xfrm>
              <a:off x="0" y="165763"/>
              <a:ext cx="22307023" cy="12508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080"/>
                </a:lnSpc>
                <a:spcBef>
                  <a:spcPct val="0"/>
                </a:spcBef>
              </a:pPr>
              <a:r>
                <a:rPr lang="en-US" sz="5900" b="1" dirty="0">
                  <a:solidFill>
                    <a:srgbClr val="332C6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REORGANIZACJA OŚWIATY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872103"/>
              <a:ext cx="22307023" cy="6763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791201" y="2155256"/>
            <a:ext cx="6169620" cy="6586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29"/>
              </a:lnSpc>
              <a:spcBef>
                <a:spcPct val="0"/>
              </a:spcBef>
            </a:pPr>
            <a:r>
              <a:rPr lang="en-US" sz="3878" b="1" dirty="0">
                <a:solidFill>
                  <a:srgbClr val="023F03"/>
                </a:solidFill>
                <a:latin typeface="Poppins Bold"/>
                <a:ea typeface="Poppins Bold"/>
                <a:cs typeface="Poppins Bold"/>
                <a:sym typeface="Poppins Bold"/>
              </a:rPr>
              <a:t>ZMIANY BEZ ZWOLNIEŃ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43801" y="3473045"/>
            <a:ext cx="9190535" cy="6087773"/>
            <a:chOff x="0" y="0"/>
            <a:chExt cx="1352150" cy="89565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52150" cy="895659"/>
            </a:xfrm>
            <a:custGeom>
              <a:avLst/>
              <a:gdLst/>
              <a:ahLst/>
              <a:cxnLst/>
              <a:rect l="l" t="t" r="r" b="b"/>
              <a:pathLst>
                <a:path w="1352150" h="895659">
                  <a:moveTo>
                    <a:pt x="1192130" y="0"/>
                  </a:moveTo>
                  <a:lnTo>
                    <a:pt x="160020" y="0"/>
                  </a:lnTo>
                  <a:lnTo>
                    <a:pt x="0" y="160020"/>
                  </a:lnTo>
                  <a:lnTo>
                    <a:pt x="0" y="735639"/>
                  </a:lnTo>
                  <a:lnTo>
                    <a:pt x="160020" y="895659"/>
                  </a:lnTo>
                  <a:lnTo>
                    <a:pt x="1192130" y="895659"/>
                  </a:lnTo>
                  <a:lnTo>
                    <a:pt x="1352150" y="735639"/>
                  </a:lnTo>
                  <a:lnTo>
                    <a:pt x="1352150" y="160020"/>
                  </a:lnTo>
                  <a:lnTo>
                    <a:pt x="1192130" y="0"/>
                  </a:lnTo>
                  <a:close/>
                </a:path>
              </a:pathLst>
            </a:custGeom>
            <a:solidFill>
              <a:srgbClr val="F6956A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63500" y="25400"/>
              <a:ext cx="1225150" cy="8067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4159"/>
                </a:lnSpc>
              </a:pPr>
              <a:r>
                <a:rPr lang="en-US" sz="3199" b="1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pracownicy obsługi </a:t>
              </a:r>
            </a:p>
            <a:p>
              <a:pPr algn="just">
                <a:lnSpc>
                  <a:spcPts val="4159"/>
                </a:lnSpc>
              </a:pPr>
              <a:r>
                <a:rPr lang="en-US" sz="3199" b="1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oraz administracji zachowają </a:t>
              </a:r>
            </a:p>
            <a:p>
              <a:pPr algn="just">
                <a:lnSpc>
                  <a:spcPts val="4159"/>
                </a:lnSpc>
              </a:pPr>
              <a:r>
                <a:rPr lang="en-US" sz="3199" b="1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zatrudnienie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313532" y="3465706"/>
            <a:ext cx="8572621" cy="6095112"/>
            <a:chOff x="0" y="0"/>
            <a:chExt cx="1259721" cy="89565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259721" cy="895659"/>
            </a:xfrm>
            <a:custGeom>
              <a:avLst/>
              <a:gdLst/>
              <a:ahLst/>
              <a:cxnLst/>
              <a:rect l="l" t="t" r="r" b="b"/>
              <a:pathLst>
                <a:path w="1259721" h="895659">
                  <a:moveTo>
                    <a:pt x="1099701" y="0"/>
                  </a:moveTo>
                  <a:lnTo>
                    <a:pt x="160020" y="0"/>
                  </a:lnTo>
                  <a:lnTo>
                    <a:pt x="0" y="160020"/>
                  </a:lnTo>
                  <a:lnTo>
                    <a:pt x="0" y="735639"/>
                  </a:lnTo>
                  <a:lnTo>
                    <a:pt x="160020" y="895659"/>
                  </a:lnTo>
                  <a:lnTo>
                    <a:pt x="1099701" y="895659"/>
                  </a:lnTo>
                  <a:lnTo>
                    <a:pt x="1259721" y="735639"/>
                  </a:lnTo>
                  <a:lnTo>
                    <a:pt x="1259721" y="160020"/>
                  </a:lnTo>
                  <a:lnTo>
                    <a:pt x="1099701" y="0"/>
                  </a:lnTo>
                  <a:close/>
                </a:path>
              </a:pathLst>
            </a:custGeom>
            <a:solidFill>
              <a:srgbClr val="E0D2EF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63500" y="25400"/>
              <a:ext cx="1132721" cy="8067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r">
                <a:lnSpc>
                  <a:spcPts val="4159"/>
                </a:lnSpc>
              </a:pPr>
              <a:r>
                <a:rPr lang="en-US" sz="3199" b="1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 nauczyciele </a:t>
              </a:r>
            </a:p>
            <a:p>
              <a:pPr algn="r">
                <a:lnSpc>
                  <a:spcPts val="4159"/>
                </a:lnSpc>
              </a:pPr>
              <a:r>
                <a:rPr lang="en-US" sz="3199" b="1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zachowają zatrudnienie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786480" y="3431161"/>
            <a:ext cx="5695712" cy="6171540"/>
            <a:chOff x="0" y="0"/>
            <a:chExt cx="812800" cy="88070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80703"/>
            </a:xfrm>
            <a:custGeom>
              <a:avLst/>
              <a:gdLst/>
              <a:ahLst/>
              <a:cxnLst/>
              <a:rect l="l" t="t" r="r" b="b"/>
              <a:pathLst>
                <a:path w="812800" h="880703">
                  <a:moveTo>
                    <a:pt x="574675" y="0"/>
                  </a:moveTo>
                  <a:lnTo>
                    <a:pt x="812800" y="238125"/>
                  </a:lnTo>
                  <a:lnTo>
                    <a:pt x="812800" y="642578"/>
                  </a:lnTo>
                  <a:lnTo>
                    <a:pt x="574675" y="880703"/>
                  </a:lnTo>
                  <a:lnTo>
                    <a:pt x="238125" y="880703"/>
                  </a:lnTo>
                  <a:lnTo>
                    <a:pt x="0" y="642578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FEFBF5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63500" y="25400"/>
              <a:ext cx="685800" cy="7918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59"/>
                </a:lnSpc>
              </a:pPr>
              <a:r>
                <a:rPr lang="en-US" sz="3199" b="1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zmiana dotyczy miejsca pracy, nie formy zatrudnienia</a:t>
              </a: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3424095" y="175979"/>
            <a:ext cx="4975948" cy="340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7"/>
              </a:lnSpc>
              <a:spcBef>
                <a:spcPct val="0"/>
              </a:spcBef>
            </a:pPr>
            <a:r>
              <a:rPr lang="en-US" sz="2139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BLOK II - Reorganizacja oświaty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39313" y="2585746"/>
            <a:ext cx="16230600" cy="6228493"/>
          </a:xfrm>
          <a:custGeom>
            <a:avLst/>
            <a:gdLst/>
            <a:ahLst/>
            <a:cxnLst/>
            <a:rect l="l" t="t" r="r" b="b"/>
            <a:pathLst>
              <a:path w="16230600" h="6228493">
                <a:moveTo>
                  <a:pt x="0" y="0"/>
                </a:moveTo>
                <a:lnTo>
                  <a:pt x="16230600" y="0"/>
                </a:lnTo>
                <a:lnTo>
                  <a:pt x="16230600" y="6228492"/>
                </a:lnTo>
                <a:lnTo>
                  <a:pt x="0" y="62284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999"/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6554006" cy="368662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554006" cy="3686628"/>
            </a:xfrm>
            <a:custGeom>
              <a:avLst/>
              <a:gdLst/>
              <a:ahLst/>
              <a:cxnLst/>
              <a:rect l="l" t="t" r="r" b="b"/>
              <a:pathLst>
                <a:path w="6554006" h="3686628">
                  <a:moveTo>
                    <a:pt x="10583" y="0"/>
                  </a:moveTo>
                  <a:lnTo>
                    <a:pt x="6543423" y="0"/>
                  </a:lnTo>
                  <a:cubicBezTo>
                    <a:pt x="6546230" y="0"/>
                    <a:pt x="6548922" y="1115"/>
                    <a:pt x="6550906" y="3100"/>
                  </a:cubicBezTo>
                  <a:cubicBezTo>
                    <a:pt x="6552891" y="5085"/>
                    <a:pt x="6554006" y="7776"/>
                    <a:pt x="6554006" y="10583"/>
                  </a:cubicBezTo>
                  <a:lnTo>
                    <a:pt x="6554006" y="3676045"/>
                  </a:lnTo>
                  <a:cubicBezTo>
                    <a:pt x="6554006" y="3678852"/>
                    <a:pt x="6552891" y="3681544"/>
                    <a:pt x="6550906" y="3683529"/>
                  </a:cubicBezTo>
                  <a:cubicBezTo>
                    <a:pt x="6548922" y="3685513"/>
                    <a:pt x="6546230" y="3686628"/>
                    <a:pt x="6543423" y="3686628"/>
                  </a:cubicBezTo>
                  <a:lnTo>
                    <a:pt x="10583" y="3686628"/>
                  </a:lnTo>
                  <a:cubicBezTo>
                    <a:pt x="7776" y="3686628"/>
                    <a:pt x="5085" y="3685513"/>
                    <a:pt x="3100" y="3683529"/>
                  </a:cubicBezTo>
                  <a:cubicBezTo>
                    <a:pt x="1115" y="3681544"/>
                    <a:pt x="0" y="3678852"/>
                    <a:pt x="0" y="3676045"/>
                  </a:cubicBezTo>
                  <a:lnTo>
                    <a:pt x="0" y="10583"/>
                  </a:lnTo>
                  <a:cubicBezTo>
                    <a:pt x="0" y="7776"/>
                    <a:pt x="1115" y="5085"/>
                    <a:pt x="3100" y="3100"/>
                  </a:cubicBezTo>
                  <a:cubicBezTo>
                    <a:pt x="5085" y="1115"/>
                    <a:pt x="7776" y="0"/>
                    <a:pt x="1058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33350" cap="rnd">
              <a:solidFill>
                <a:srgbClr val="75B461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6554006" cy="37247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39"/>
                </a:lnSpc>
              </a:pPr>
              <a:endParaRPr/>
            </a:p>
            <a:p>
              <a:pPr algn="ctr">
                <a:lnSpc>
                  <a:spcPts val="233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68090" y="198479"/>
            <a:ext cx="1980731" cy="1660443"/>
          </a:xfrm>
          <a:custGeom>
            <a:avLst/>
            <a:gdLst/>
            <a:ahLst/>
            <a:cxnLst/>
            <a:rect l="l" t="t" r="r" b="b"/>
            <a:pathLst>
              <a:path w="1980731" h="1660443">
                <a:moveTo>
                  <a:pt x="0" y="0"/>
                </a:moveTo>
                <a:lnTo>
                  <a:pt x="1980731" y="0"/>
                </a:lnTo>
                <a:lnTo>
                  <a:pt x="1980731" y="1660442"/>
                </a:lnTo>
                <a:lnTo>
                  <a:pt x="0" y="16604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7369913" y="9258300"/>
            <a:ext cx="647643" cy="772570"/>
          </a:xfrm>
          <a:custGeom>
            <a:avLst/>
            <a:gdLst/>
            <a:ahLst/>
            <a:cxnLst/>
            <a:rect l="l" t="t" r="r" b="b"/>
            <a:pathLst>
              <a:path w="647643" h="772570">
                <a:moveTo>
                  <a:pt x="0" y="0"/>
                </a:moveTo>
                <a:lnTo>
                  <a:pt x="647644" y="0"/>
                </a:lnTo>
                <a:lnTo>
                  <a:pt x="647644" y="772570"/>
                </a:lnTo>
                <a:lnTo>
                  <a:pt x="0" y="7725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AutoShape 8"/>
          <p:cNvSpPr/>
          <p:nvPr/>
        </p:nvSpPr>
        <p:spPr>
          <a:xfrm>
            <a:off x="780500" y="1651140"/>
            <a:ext cx="16230600" cy="47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9" name="Group 9"/>
          <p:cNvGrpSpPr/>
          <p:nvPr/>
        </p:nvGrpSpPr>
        <p:grpSpPr>
          <a:xfrm>
            <a:off x="4141878" y="516949"/>
            <a:ext cx="16730267" cy="1911350"/>
            <a:chOff x="0" y="0"/>
            <a:chExt cx="22307023" cy="2548467"/>
          </a:xfrm>
        </p:grpSpPr>
        <p:sp>
          <p:nvSpPr>
            <p:cNvPr id="10" name="TextBox 10"/>
            <p:cNvSpPr txBox="1"/>
            <p:nvPr/>
          </p:nvSpPr>
          <p:spPr>
            <a:xfrm>
              <a:off x="0" y="-57150"/>
              <a:ext cx="22307023" cy="12508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080"/>
                </a:lnSpc>
                <a:spcBef>
                  <a:spcPct val="0"/>
                </a:spcBef>
              </a:pPr>
              <a:r>
                <a:rPr lang="en-US" sz="5900" b="1">
                  <a:solidFill>
                    <a:srgbClr val="332C6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REORGANIZACJA OŚWIATY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1872103"/>
              <a:ext cx="22307023" cy="6763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5566495" y="2139295"/>
            <a:ext cx="7539905" cy="6586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29"/>
              </a:lnSpc>
              <a:spcBef>
                <a:spcPct val="0"/>
              </a:spcBef>
            </a:pPr>
            <a:r>
              <a:rPr lang="en-US" sz="3878" b="1" dirty="0">
                <a:solidFill>
                  <a:srgbClr val="023F03"/>
                </a:solidFill>
                <a:latin typeface="Poppins Bold"/>
                <a:ea typeface="Poppins Bold"/>
                <a:cs typeface="Poppins Bold"/>
                <a:sym typeface="Poppins Bold"/>
              </a:rPr>
              <a:t>TRANSPORT I DOWÓZ DZIECI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0" y="3740169"/>
            <a:ext cx="16642778" cy="3635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69"/>
              </a:lnSpc>
              <a:spcBef>
                <a:spcPct val="0"/>
              </a:spcBef>
            </a:pPr>
            <a:r>
              <a:rPr lang="en-US" sz="3478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Linia 129 obsługiwana przez Zarząd Transportu Metropolitalnego (ZTM)</a:t>
            </a:r>
          </a:p>
          <a:p>
            <a:pPr algn="ctr">
              <a:lnSpc>
                <a:spcPts val="4869"/>
              </a:lnSpc>
              <a:spcBef>
                <a:spcPct val="0"/>
              </a:spcBef>
            </a:pPr>
            <a:endParaRPr lang="en-US" sz="3478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ctr">
              <a:lnSpc>
                <a:spcPts val="4869"/>
              </a:lnSpc>
              <a:spcBef>
                <a:spcPct val="0"/>
              </a:spcBef>
            </a:pPr>
            <a:r>
              <a:rPr lang="en-US" sz="3478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 Przystanki blisko szkół:</a:t>
            </a:r>
          </a:p>
          <a:p>
            <a:pPr algn="ctr">
              <a:lnSpc>
                <a:spcPts val="4869"/>
              </a:lnSpc>
              <a:spcBef>
                <a:spcPct val="0"/>
              </a:spcBef>
            </a:pPr>
            <a:r>
              <a:rPr lang="en-US" sz="3478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– Krupski Młyn: </a:t>
            </a:r>
            <a:r>
              <a:rPr lang="en-US" sz="3478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ok. 100 m</a:t>
            </a:r>
          </a:p>
          <a:p>
            <a:pPr algn="ctr">
              <a:lnSpc>
                <a:spcPts val="4869"/>
              </a:lnSpc>
              <a:spcBef>
                <a:spcPct val="0"/>
              </a:spcBef>
            </a:pPr>
            <a:r>
              <a:rPr lang="en-US" sz="3478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– Potępa: </a:t>
            </a:r>
            <a:r>
              <a:rPr lang="en-US" sz="3478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ok. 200 m</a:t>
            </a:r>
          </a:p>
          <a:p>
            <a:pPr algn="ctr">
              <a:lnSpc>
                <a:spcPts val="4869"/>
              </a:lnSpc>
              <a:spcBef>
                <a:spcPct val="0"/>
              </a:spcBef>
            </a:pPr>
            <a:r>
              <a:rPr lang="en-US" sz="3478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81434" y="7704075"/>
            <a:ext cx="14136710" cy="1181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29"/>
              </a:lnSpc>
              <a:spcBef>
                <a:spcPct val="0"/>
              </a:spcBef>
            </a:pPr>
            <a:r>
              <a:rPr lang="en-US" sz="3378" b="1">
                <a:solidFill>
                  <a:srgbClr val="023F03"/>
                </a:solidFill>
                <a:latin typeface="DM Sans Bold"/>
                <a:ea typeface="DM Sans Bold"/>
                <a:cs typeface="DM Sans Bold"/>
                <a:sym typeface="DM Sans Bold"/>
              </a:rPr>
              <a:t> Jeśli będzie taka potrzeba to zapewnimy dodatkowy dowóz busem</a:t>
            </a:r>
          </a:p>
          <a:p>
            <a:pPr algn="ctr">
              <a:lnSpc>
                <a:spcPts val="4729"/>
              </a:lnSpc>
              <a:spcBef>
                <a:spcPct val="0"/>
              </a:spcBef>
            </a:pPr>
            <a:r>
              <a:rPr lang="en-US" sz="3378" b="1">
                <a:solidFill>
                  <a:srgbClr val="023F03"/>
                </a:solidFill>
                <a:latin typeface="DM Sans Bold"/>
                <a:ea typeface="DM Sans Bold"/>
                <a:cs typeface="DM Sans Bold"/>
                <a:sym typeface="DM Sans Bold"/>
              </a:rPr>
              <a:t> (na podstawie realnych potrzeb klas/roczników)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455699" y="175979"/>
            <a:ext cx="4975948" cy="340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7"/>
              </a:lnSpc>
              <a:spcBef>
                <a:spcPct val="0"/>
              </a:spcBef>
            </a:pPr>
            <a:r>
              <a:rPr lang="en-US" sz="2139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BLOK II - Reorganizacja oświaty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39313" y="2585746"/>
            <a:ext cx="16230600" cy="6228493"/>
          </a:xfrm>
          <a:custGeom>
            <a:avLst/>
            <a:gdLst/>
            <a:ahLst/>
            <a:cxnLst/>
            <a:rect l="l" t="t" r="r" b="b"/>
            <a:pathLst>
              <a:path w="16230600" h="6228493">
                <a:moveTo>
                  <a:pt x="0" y="0"/>
                </a:moveTo>
                <a:lnTo>
                  <a:pt x="16230600" y="0"/>
                </a:lnTo>
                <a:lnTo>
                  <a:pt x="16230600" y="6228492"/>
                </a:lnTo>
                <a:lnTo>
                  <a:pt x="0" y="62284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9000"/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6554006" cy="368662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554006" cy="3686628"/>
            </a:xfrm>
            <a:custGeom>
              <a:avLst/>
              <a:gdLst/>
              <a:ahLst/>
              <a:cxnLst/>
              <a:rect l="l" t="t" r="r" b="b"/>
              <a:pathLst>
                <a:path w="6554006" h="3686628">
                  <a:moveTo>
                    <a:pt x="10583" y="0"/>
                  </a:moveTo>
                  <a:lnTo>
                    <a:pt x="6543423" y="0"/>
                  </a:lnTo>
                  <a:cubicBezTo>
                    <a:pt x="6546230" y="0"/>
                    <a:pt x="6548922" y="1115"/>
                    <a:pt x="6550906" y="3100"/>
                  </a:cubicBezTo>
                  <a:cubicBezTo>
                    <a:pt x="6552891" y="5085"/>
                    <a:pt x="6554006" y="7776"/>
                    <a:pt x="6554006" y="10583"/>
                  </a:cubicBezTo>
                  <a:lnTo>
                    <a:pt x="6554006" y="3676045"/>
                  </a:lnTo>
                  <a:cubicBezTo>
                    <a:pt x="6554006" y="3678852"/>
                    <a:pt x="6552891" y="3681544"/>
                    <a:pt x="6550906" y="3683529"/>
                  </a:cubicBezTo>
                  <a:cubicBezTo>
                    <a:pt x="6548922" y="3685513"/>
                    <a:pt x="6546230" y="3686628"/>
                    <a:pt x="6543423" y="3686628"/>
                  </a:cubicBezTo>
                  <a:lnTo>
                    <a:pt x="10583" y="3686628"/>
                  </a:lnTo>
                  <a:cubicBezTo>
                    <a:pt x="7776" y="3686628"/>
                    <a:pt x="5085" y="3685513"/>
                    <a:pt x="3100" y="3683529"/>
                  </a:cubicBezTo>
                  <a:cubicBezTo>
                    <a:pt x="1115" y="3681544"/>
                    <a:pt x="0" y="3678852"/>
                    <a:pt x="0" y="3676045"/>
                  </a:cubicBezTo>
                  <a:lnTo>
                    <a:pt x="0" y="10583"/>
                  </a:lnTo>
                  <a:cubicBezTo>
                    <a:pt x="0" y="7776"/>
                    <a:pt x="1115" y="5085"/>
                    <a:pt x="3100" y="3100"/>
                  </a:cubicBezTo>
                  <a:cubicBezTo>
                    <a:pt x="5085" y="1115"/>
                    <a:pt x="7776" y="0"/>
                    <a:pt x="1058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33350" cap="rnd">
              <a:solidFill>
                <a:srgbClr val="75B461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6554006" cy="37247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39"/>
                </a:lnSpc>
              </a:pPr>
              <a:endParaRPr/>
            </a:p>
            <a:p>
              <a:pPr algn="ctr">
                <a:lnSpc>
                  <a:spcPts val="233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68090" y="198479"/>
            <a:ext cx="1980731" cy="1660443"/>
          </a:xfrm>
          <a:custGeom>
            <a:avLst/>
            <a:gdLst/>
            <a:ahLst/>
            <a:cxnLst/>
            <a:rect l="l" t="t" r="r" b="b"/>
            <a:pathLst>
              <a:path w="1980731" h="1660443">
                <a:moveTo>
                  <a:pt x="0" y="0"/>
                </a:moveTo>
                <a:lnTo>
                  <a:pt x="1980731" y="0"/>
                </a:lnTo>
                <a:lnTo>
                  <a:pt x="1980731" y="1660442"/>
                </a:lnTo>
                <a:lnTo>
                  <a:pt x="0" y="16604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7369913" y="9258300"/>
            <a:ext cx="647643" cy="772570"/>
          </a:xfrm>
          <a:custGeom>
            <a:avLst/>
            <a:gdLst/>
            <a:ahLst/>
            <a:cxnLst/>
            <a:rect l="l" t="t" r="r" b="b"/>
            <a:pathLst>
              <a:path w="647643" h="772570">
                <a:moveTo>
                  <a:pt x="0" y="0"/>
                </a:moveTo>
                <a:lnTo>
                  <a:pt x="647644" y="0"/>
                </a:lnTo>
                <a:lnTo>
                  <a:pt x="647644" y="772570"/>
                </a:lnTo>
                <a:lnTo>
                  <a:pt x="0" y="7725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AutoShape 8"/>
          <p:cNvSpPr/>
          <p:nvPr/>
        </p:nvSpPr>
        <p:spPr>
          <a:xfrm>
            <a:off x="780500" y="1651140"/>
            <a:ext cx="16230600" cy="47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9" name="Group 9"/>
          <p:cNvGrpSpPr/>
          <p:nvPr/>
        </p:nvGrpSpPr>
        <p:grpSpPr>
          <a:xfrm>
            <a:off x="4141878" y="516949"/>
            <a:ext cx="16730267" cy="1911350"/>
            <a:chOff x="0" y="0"/>
            <a:chExt cx="22307023" cy="2548467"/>
          </a:xfrm>
        </p:grpSpPr>
        <p:sp>
          <p:nvSpPr>
            <p:cNvPr id="10" name="TextBox 10"/>
            <p:cNvSpPr txBox="1"/>
            <p:nvPr/>
          </p:nvSpPr>
          <p:spPr>
            <a:xfrm>
              <a:off x="0" y="-57150"/>
              <a:ext cx="22307023" cy="12508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080"/>
                </a:lnSpc>
                <a:spcBef>
                  <a:spcPct val="0"/>
                </a:spcBef>
              </a:pPr>
              <a:r>
                <a:rPr lang="en-US" sz="5900" b="1">
                  <a:solidFill>
                    <a:srgbClr val="332C6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REORGANIZACJA OŚWIATY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1872103"/>
              <a:ext cx="22307023" cy="6763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997266" y="2139295"/>
            <a:ext cx="10709333" cy="6586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29"/>
              </a:lnSpc>
              <a:spcBef>
                <a:spcPct val="0"/>
              </a:spcBef>
            </a:pPr>
            <a:r>
              <a:rPr lang="en-US" sz="3878" b="1" dirty="0">
                <a:solidFill>
                  <a:srgbClr val="023F03"/>
                </a:solidFill>
                <a:latin typeface="Poppins Bold"/>
                <a:ea typeface="Poppins Bold"/>
                <a:cs typeface="Poppins Bold"/>
                <a:sym typeface="Poppins Bold"/>
              </a:rPr>
              <a:t>BUDYNEK W POTĘPIE ZOSTAJE DLA DZIECI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58814" y="8985257"/>
            <a:ext cx="17011100" cy="488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25"/>
              </a:lnSpc>
              <a:spcBef>
                <a:spcPct val="0"/>
              </a:spcBef>
            </a:pPr>
            <a:r>
              <a:rPr lang="en-US" sz="2875" b="1">
                <a:solidFill>
                  <a:srgbClr val="023F03"/>
                </a:solidFill>
                <a:latin typeface="DM Sans Bold"/>
                <a:ea typeface="DM Sans Bold"/>
                <a:cs typeface="DM Sans Bold"/>
                <a:sym typeface="DM Sans Bold"/>
              </a:rPr>
              <a:t>222-letnia tradycja pozostanie wartością, która będzie nadal służyć edukacji i mieszkańcom.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968398" y="3832778"/>
            <a:ext cx="14136710" cy="36400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80491" lvl="1" indent="-440246" algn="l">
              <a:lnSpc>
                <a:spcPts val="5709"/>
              </a:lnSpc>
              <a:buFont typeface="Arial"/>
              <a:buChar char="•"/>
            </a:pPr>
            <a:r>
              <a:rPr lang="en-US" sz="4078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obiekt przedszkolny pozostaje czynny</a:t>
            </a:r>
          </a:p>
          <a:p>
            <a:pPr marL="880491" lvl="1" indent="-440246" algn="l">
              <a:lnSpc>
                <a:spcPts val="5709"/>
              </a:lnSpc>
              <a:buFont typeface="Arial"/>
              <a:buChar char="•"/>
            </a:pPr>
            <a:r>
              <a:rPr lang="en-US" sz="4078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funkcje edukacyjne zostają utrzymane</a:t>
            </a:r>
          </a:p>
          <a:p>
            <a:pPr marL="880491" lvl="1" indent="-440246" algn="l">
              <a:lnSpc>
                <a:spcPts val="5709"/>
              </a:lnSpc>
              <a:buFont typeface="Arial"/>
              <a:buChar char="•"/>
            </a:pPr>
            <a:r>
              <a:rPr lang="en-US" sz="4078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budynek będzie w dalszym ciągu pełnić rolę kulturowo-historyczną dla wszystkich dzieci</a:t>
            </a:r>
          </a:p>
          <a:p>
            <a:pPr marL="880491" lvl="1" indent="-440246" algn="l">
              <a:lnSpc>
                <a:spcPts val="5709"/>
              </a:lnSpc>
              <a:buFont typeface="Arial"/>
              <a:buChar char="•"/>
            </a:pPr>
            <a:r>
              <a:rPr lang="en-US" sz="4078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przedszkole będzie zrzeszać dzieci z całej gminy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439897" y="175979"/>
            <a:ext cx="4975948" cy="340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7"/>
              </a:lnSpc>
              <a:spcBef>
                <a:spcPct val="0"/>
              </a:spcBef>
            </a:pPr>
            <a:r>
              <a:rPr lang="en-US" sz="2139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BLOK II - Reorganizacja oświaty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270559" y="-3540568"/>
            <a:ext cx="8291788" cy="8229600"/>
          </a:xfrm>
          <a:custGeom>
            <a:avLst/>
            <a:gdLst/>
            <a:ahLst/>
            <a:cxnLst/>
            <a:rect l="l" t="t" r="r" b="b"/>
            <a:pathLst>
              <a:path w="8291788" h="8229600">
                <a:moveTo>
                  <a:pt x="0" y="0"/>
                </a:moveTo>
                <a:lnTo>
                  <a:pt x="8291789" y="0"/>
                </a:lnTo>
                <a:lnTo>
                  <a:pt x="829178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6554006" cy="368662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554006" cy="3686628"/>
            </a:xfrm>
            <a:custGeom>
              <a:avLst/>
              <a:gdLst/>
              <a:ahLst/>
              <a:cxnLst/>
              <a:rect l="l" t="t" r="r" b="b"/>
              <a:pathLst>
                <a:path w="6554006" h="3686628">
                  <a:moveTo>
                    <a:pt x="10583" y="0"/>
                  </a:moveTo>
                  <a:lnTo>
                    <a:pt x="6543423" y="0"/>
                  </a:lnTo>
                  <a:cubicBezTo>
                    <a:pt x="6546230" y="0"/>
                    <a:pt x="6548922" y="1115"/>
                    <a:pt x="6550906" y="3100"/>
                  </a:cubicBezTo>
                  <a:cubicBezTo>
                    <a:pt x="6552891" y="5085"/>
                    <a:pt x="6554006" y="7776"/>
                    <a:pt x="6554006" y="10583"/>
                  </a:cubicBezTo>
                  <a:lnTo>
                    <a:pt x="6554006" y="3676045"/>
                  </a:lnTo>
                  <a:cubicBezTo>
                    <a:pt x="6554006" y="3678852"/>
                    <a:pt x="6552891" y="3681544"/>
                    <a:pt x="6550906" y="3683529"/>
                  </a:cubicBezTo>
                  <a:cubicBezTo>
                    <a:pt x="6548922" y="3685513"/>
                    <a:pt x="6546230" y="3686628"/>
                    <a:pt x="6543423" y="3686628"/>
                  </a:cubicBezTo>
                  <a:lnTo>
                    <a:pt x="10583" y="3686628"/>
                  </a:lnTo>
                  <a:cubicBezTo>
                    <a:pt x="7776" y="3686628"/>
                    <a:pt x="5085" y="3685513"/>
                    <a:pt x="3100" y="3683529"/>
                  </a:cubicBezTo>
                  <a:cubicBezTo>
                    <a:pt x="1115" y="3681544"/>
                    <a:pt x="0" y="3678852"/>
                    <a:pt x="0" y="3676045"/>
                  </a:cubicBezTo>
                  <a:lnTo>
                    <a:pt x="0" y="10583"/>
                  </a:lnTo>
                  <a:cubicBezTo>
                    <a:pt x="0" y="7776"/>
                    <a:pt x="1115" y="5085"/>
                    <a:pt x="3100" y="3100"/>
                  </a:cubicBezTo>
                  <a:cubicBezTo>
                    <a:pt x="5085" y="1115"/>
                    <a:pt x="7776" y="0"/>
                    <a:pt x="1058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33350" cap="rnd">
              <a:solidFill>
                <a:srgbClr val="75B461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6554006" cy="37247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39"/>
                </a:lnSpc>
              </a:pPr>
              <a:endParaRPr/>
            </a:p>
            <a:p>
              <a:pPr algn="ctr">
                <a:lnSpc>
                  <a:spcPts val="233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68090" y="198479"/>
            <a:ext cx="1980731" cy="1660443"/>
          </a:xfrm>
          <a:custGeom>
            <a:avLst/>
            <a:gdLst/>
            <a:ahLst/>
            <a:cxnLst/>
            <a:rect l="l" t="t" r="r" b="b"/>
            <a:pathLst>
              <a:path w="1980731" h="1660443">
                <a:moveTo>
                  <a:pt x="0" y="0"/>
                </a:moveTo>
                <a:lnTo>
                  <a:pt x="1980731" y="0"/>
                </a:lnTo>
                <a:lnTo>
                  <a:pt x="1980731" y="1660442"/>
                </a:lnTo>
                <a:lnTo>
                  <a:pt x="0" y="16604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7369913" y="9258300"/>
            <a:ext cx="647643" cy="772570"/>
          </a:xfrm>
          <a:custGeom>
            <a:avLst/>
            <a:gdLst/>
            <a:ahLst/>
            <a:cxnLst/>
            <a:rect l="l" t="t" r="r" b="b"/>
            <a:pathLst>
              <a:path w="647643" h="772570">
                <a:moveTo>
                  <a:pt x="0" y="0"/>
                </a:moveTo>
                <a:lnTo>
                  <a:pt x="647644" y="0"/>
                </a:lnTo>
                <a:lnTo>
                  <a:pt x="647644" y="772570"/>
                </a:lnTo>
                <a:lnTo>
                  <a:pt x="0" y="7725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AutoShape 8"/>
          <p:cNvSpPr/>
          <p:nvPr/>
        </p:nvSpPr>
        <p:spPr>
          <a:xfrm>
            <a:off x="780500" y="1651140"/>
            <a:ext cx="16230600" cy="47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9" name="Group 9"/>
          <p:cNvGrpSpPr/>
          <p:nvPr/>
        </p:nvGrpSpPr>
        <p:grpSpPr>
          <a:xfrm>
            <a:off x="4141878" y="516949"/>
            <a:ext cx="16730267" cy="1911350"/>
            <a:chOff x="0" y="0"/>
            <a:chExt cx="22307023" cy="2548467"/>
          </a:xfrm>
        </p:grpSpPr>
        <p:sp>
          <p:nvSpPr>
            <p:cNvPr id="10" name="TextBox 10"/>
            <p:cNvSpPr txBox="1"/>
            <p:nvPr/>
          </p:nvSpPr>
          <p:spPr>
            <a:xfrm>
              <a:off x="0" y="-57150"/>
              <a:ext cx="22307023" cy="12508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080"/>
                </a:lnSpc>
                <a:spcBef>
                  <a:spcPct val="0"/>
                </a:spcBef>
              </a:pPr>
              <a:r>
                <a:rPr lang="en-US" sz="5900" b="1">
                  <a:solidFill>
                    <a:srgbClr val="332C6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REORGANIZACJA OŚWIATY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1872103"/>
              <a:ext cx="22307023" cy="6763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571220" y="2310994"/>
            <a:ext cx="16649159" cy="1419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  <a:spcBef>
                <a:spcPct val="0"/>
              </a:spcBef>
            </a:pPr>
            <a:r>
              <a:rPr lang="en-US" sz="4500" b="1" dirty="0">
                <a:solidFill>
                  <a:srgbClr val="023F03"/>
                </a:solidFill>
                <a:latin typeface="Poppins Bold"/>
                <a:ea typeface="Poppins Bold"/>
                <a:cs typeface="Poppins Bold"/>
                <a:sym typeface="Poppins Bold"/>
              </a:rPr>
              <a:t>SZKOŁA PODSTAWOWA W KRUPSKIM MŁYNIE POMIEŚCI WSZYSTKIE DZIECI Z GMINY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41198" y="3692056"/>
            <a:ext cx="14269674" cy="5552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80"/>
              </a:lnSpc>
              <a:spcBef>
                <a:spcPct val="0"/>
              </a:spcBef>
            </a:pPr>
            <a:endParaRPr/>
          </a:p>
          <a:p>
            <a:pPr algn="ctr">
              <a:lnSpc>
                <a:spcPts val="4080"/>
              </a:lnSpc>
              <a:spcBef>
                <a:spcPct val="0"/>
              </a:spcBef>
            </a:pPr>
            <a:endParaRPr/>
          </a:p>
          <a:p>
            <a:pPr algn="ctr">
              <a:lnSpc>
                <a:spcPts val="6834"/>
              </a:lnSpc>
            </a:pPr>
            <a:r>
              <a:rPr lang="en-US" sz="3400" u="sng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pojemność: ponad 380 uczniów</a:t>
            </a:r>
          </a:p>
          <a:p>
            <a:pPr algn="ctr">
              <a:lnSpc>
                <a:spcPts val="7821"/>
              </a:lnSpc>
            </a:pPr>
            <a:r>
              <a:rPr lang="en-US" sz="3400" u="sng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obecnie: 148 uczniów</a:t>
            </a:r>
          </a:p>
          <a:p>
            <a:pPr algn="ctr">
              <a:lnSpc>
                <a:spcPts val="4371"/>
              </a:lnSpc>
            </a:pPr>
            <a:endParaRPr lang="en-US" sz="3400" u="sng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6154"/>
              </a:lnSpc>
            </a:pPr>
            <a:r>
              <a:rPr lang="en-US" sz="34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Każde dziecko z Potępy znajdzie miejsce w tej szkole.</a:t>
            </a:r>
          </a:p>
          <a:p>
            <a:pPr algn="ctr">
              <a:lnSpc>
                <a:spcPts val="6154"/>
              </a:lnSpc>
            </a:pPr>
            <a:r>
              <a:rPr lang="en-US" sz="34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 Zmieścimy także dzieci z gmin ościennych.</a:t>
            </a:r>
          </a:p>
          <a:p>
            <a:pPr algn="ctr">
              <a:lnSpc>
                <a:spcPts val="4080"/>
              </a:lnSpc>
              <a:spcBef>
                <a:spcPct val="0"/>
              </a:spcBef>
            </a:pPr>
            <a:r>
              <a:rPr lang="en-US" sz="34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 Zmieścimy także dzieci z przyszłych roczników.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518906" y="166454"/>
            <a:ext cx="4975948" cy="340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7"/>
              </a:lnSpc>
              <a:spcBef>
                <a:spcPct val="0"/>
              </a:spcBef>
            </a:pPr>
            <a:r>
              <a:rPr lang="en-US" sz="2139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BLOK II - Reorganizacja oświaty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6554006" cy="36866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554006" cy="3686628"/>
            </a:xfrm>
            <a:custGeom>
              <a:avLst/>
              <a:gdLst/>
              <a:ahLst/>
              <a:cxnLst/>
              <a:rect l="l" t="t" r="r" b="b"/>
              <a:pathLst>
                <a:path w="6554006" h="3686628">
                  <a:moveTo>
                    <a:pt x="10583" y="0"/>
                  </a:moveTo>
                  <a:lnTo>
                    <a:pt x="6543423" y="0"/>
                  </a:lnTo>
                  <a:cubicBezTo>
                    <a:pt x="6546230" y="0"/>
                    <a:pt x="6548922" y="1115"/>
                    <a:pt x="6550906" y="3100"/>
                  </a:cubicBezTo>
                  <a:cubicBezTo>
                    <a:pt x="6552891" y="5085"/>
                    <a:pt x="6554006" y="7776"/>
                    <a:pt x="6554006" y="10583"/>
                  </a:cubicBezTo>
                  <a:lnTo>
                    <a:pt x="6554006" y="3676045"/>
                  </a:lnTo>
                  <a:cubicBezTo>
                    <a:pt x="6554006" y="3678852"/>
                    <a:pt x="6552891" y="3681544"/>
                    <a:pt x="6550906" y="3683529"/>
                  </a:cubicBezTo>
                  <a:cubicBezTo>
                    <a:pt x="6548922" y="3685513"/>
                    <a:pt x="6546230" y="3686628"/>
                    <a:pt x="6543423" y="3686628"/>
                  </a:cubicBezTo>
                  <a:lnTo>
                    <a:pt x="10583" y="3686628"/>
                  </a:lnTo>
                  <a:cubicBezTo>
                    <a:pt x="7776" y="3686628"/>
                    <a:pt x="5085" y="3685513"/>
                    <a:pt x="3100" y="3683529"/>
                  </a:cubicBezTo>
                  <a:cubicBezTo>
                    <a:pt x="1115" y="3681544"/>
                    <a:pt x="0" y="3678852"/>
                    <a:pt x="0" y="3676045"/>
                  </a:cubicBezTo>
                  <a:lnTo>
                    <a:pt x="0" y="10583"/>
                  </a:lnTo>
                  <a:cubicBezTo>
                    <a:pt x="0" y="7776"/>
                    <a:pt x="1115" y="5085"/>
                    <a:pt x="3100" y="3100"/>
                  </a:cubicBezTo>
                  <a:cubicBezTo>
                    <a:pt x="5085" y="1115"/>
                    <a:pt x="7776" y="0"/>
                    <a:pt x="1058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33350" cap="rnd">
              <a:solidFill>
                <a:srgbClr val="75B461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6554006" cy="37247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39"/>
                </a:lnSpc>
              </a:pPr>
              <a:endParaRPr/>
            </a:p>
            <a:p>
              <a:pPr algn="ctr">
                <a:lnSpc>
                  <a:spcPts val="233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68090" y="198479"/>
            <a:ext cx="1980731" cy="1660443"/>
          </a:xfrm>
          <a:custGeom>
            <a:avLst/>
            <a:gdLst/>
            <a:ahLst/>
            <a:cxnLst/>
            <a:rect l="l" t="t" r="r" b="b"/>
            <a:pathLst>
              <a:path w="1980731" h="1660443">
                <a:moveTo>
                  <a:pt x="0" y="0"/>
                </a:moveTo>
                <a:lnTo>
                  <a:pt x="1980731" y="0"/>
                </a:lnTo>
                <a:lnTo>
                  <a:pt x="1980731" y="1660442"/>
                </a:lnTo>
                <a:lnTo>
                  <a:pt x="0" y="16604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369913" y="9258300"/>
            <a:ext cx="647643" cy="772570"/>
          </a:xfrm>
          <a:custGeom>
            <a:avLst/>
            <a:gdLst/>
            <a:ahLst/>
            <a:cxnLst/>
            <a:rect l="l" t="t" r="r" b="b"/>
            <a:pathLst>
              <a:path w="647643" h="772570">
                <a:moveTo>
                  <a:pt x="0" y="0"/>
                </a:moveTo>
                <a:lnTo>
                  <a:pt x="647644" y="0"/>
                </a:lnTo>
                <a:lnTo>
                  <a:pt x="647644" y="772570"/>
                </a:lnTo>
                <a:lnTo>
                  <a:pt x="0" y="7725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AutoShape 7"/>
          <p:cNvSpPr/>
          <p:nvPr/>
        </p:nvSpPr>
        <p:spPr>
          <a:xfrm>
            <a:off x="780500" y="1651140"/>
            <a:ext cx="16230600" cy="47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8" name="Group 8"/>
          <p:cNvGrpSpPr/>
          <p:nvPr/>
        </p:nvGrpSpPr>
        <p:grpSpPr>
          <a:xfrm>
            <a:off x="4141878" y="516949"/>
            <a:ext cx="16730267" cy="1911350"/>
            <a:chOff x="0" y="0"/>
            <a:chExt cx="22307023" cy="2548467"/>
          </a:xfrm>
        </p:grpSpPr>
        <p:sp>
          <p:nvSpPr>
            <p:cNvPr id="9" name="TextBox 9"/>
            <p:cNvSpPr txBox="1"/>
            <p:nvPr/>
          </p:nvSpPr>
          <p:spPr>
            <a:xfrm>
              <a:off x="0" y="-57150"/>
              <a:ext cx="22307023" cy="12508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080"/>
                </a:lnSpc>
                <a:spcBef>
                  <a:spcPct val="0"/>
                </a:spcBef>
              </a:pPr>
              <a:r>
                <a:rPr lang="en-US" sz="5900" b="1">
                  <a:solidFill>
                    <a:srgbClr val="332C6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REORGANIZACJA OŚWIATY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872103"/>
              <a:ext cx="22307023" cy="6763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819420" y="2211299"/>
            <a:ext cx="16649159" cy="7333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  <a:spcBef>
                <a:spcPct val="0"/>
              </a:spcBef>
            </a:pPr>
            <a:r>
              <a:rPr lang="en-US" sz="4500" b="1">
                <a:solidFill>
                  <a:srgbClr val="023F03"/>
                </a:solidFill>
                <a:latin typeface="Poppins Bold"/>
                <a:ea typeface="Poppins Bold"/>
                <a:cs typeface="Poppins Bold"/>
                <a:sym typeface="Poppins Bold"/>
              </a:rPr>
              <a:t>DLACZEGO TO NAJLEPSZY WARIANT?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3696167" y="3845504"/>
            <a:ext cx="11120929" cy="4402501"/>
            <a:chOff x="0" y="0"/>
            <a:chExt cx="8499356" cy="336468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499356" cy="3364685"/>
            </a:xfrm>
            <a:custGeom>
              <a:avLst/>
              <a:gdLst/>
              <a:ahLst/>
              <a:cxnLst/>
              <a:rect l="l" t="t" r="r" b="b"/>
              <a:pathLst>
                <a:path w="8499356" h="3364685">
                  <a:moveTo>
                    <a:pt x="20885" y="0"/>
                  </a:moveTo>
                  <a:lnTo>
                    <a:pt x="8478472" y="0"/>
                  </a:lnTo>
                  <a:cubicBezTo>
                    <a:pt x="8484011" y="0"/>
                    <a:pt x="8489323" y="2200"/>
                    <a:pt x="8493240" y="6117"/>
                  </a:cubicBezTo>
                  <a:cubicBezTo>
                    <a:pt x="8497156" y="10034"/>
                    <a:pt x="8499356" y="15346"/>
                    <a:pt x="8499356" y="20885"/>
                  </a:cubicBezTo>
                  <a:lnTo>
                    <a:pt x="8499356" y="3343800"/>
                  </a:lnTo>
                  <a:cubicBezTo>
                    <a:pt x="8499356" y="3349339"/>
                    <a:pt x="8497156" y="3354651"/>
                    <a:pt x="8493240" y="3358568"/>
                  </a:cubicBezTo>
                  <a:cubicBezTo>
                    <a:pt x="8489323" y="3362485"/>
                    <a:pt x="8484011" y="3364685"/>
                    <a:pt x="8478472" y="3364685"/>
                  </a:cubicBezTo>
                  <a:lnTo>
                    <a:pt x="20885" y="3364685"/>
                  </a:lnTo>
                  <a:cubicBezTo>
                    <a:pt x="15346" y="3364685"/>
                    <a:pt x="10034" y="3362485"/>
                    <a:pt x="6117" y="3358568"/>
                  </a:cubicBezTo>
                  <a:cubicBezTo>
                    <a:pt x="2200" y="3354651"/>
                    <a:pt x="0" y="3349339"/>
                    <a:pt x="0" y="3343800"/>
                  </a:cubicBezTo>
                  <a:lnTo>
                    <a:pt x="0" y="20885"/>
                  </a:lnTo>
                  <a:cubicBezTo>
                    <a:pt x="0" y="15346"/>
                    <a:pt x="2200" y="10034"/>
                    <a:pt x="6117" y="6117"/>
                  </a:cubicBezTo>
                  <a:cubicBezTo>
                    <a:pt x="10034" y="2200"/>
                    <a:pt x="15346" y="0"/>
                    <a:pt x="20885" y="0"/>
                  </a:cubicBezTo>
                  <a:close/>
                </a:path>
              </a:pathLst>
            </a:custGeom>
            <a:solidFill>
              <a:srgbClr val="E0D2EF"/>
            </a:solidFill>
            <a:ln cap="rnd">
              <a:noFill/>
              <a:prstDash val="sysDot"/>
              <a:round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0" y="-95250"/>
              <a:ext cx="8499356" cy="3459935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marL="669283" lvl="1" indent="-334641" algn="just">
                <a:lnSpc>
                  <a:spcPts val="4339"/>
                </a:lnSpc>
                <a:buFont typeface="Arial"/>
                <a:buChar char="•"/>
              </a:pPr>
              <a:r>
                <a:rPr lang="en-US" sz="30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najniższe koszty stałe</a:t>
              </a:r>
            </a:p>
            <a:p>
              <a:pPr marL="669283" lvl="1" indent="-334641" algn="just">
                <a:lnSpc>
                  <a:spcPts val="4339"/>
                </a:lnSpc>
                <a:buFont typeface="Arial"/>
                <a:buChar char="•"/>
              </a:pPr>
              <a:r>
                <a:rPr lang="en-US" sz="30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najlepsze wykorzystanie infrastruktury</a:t>
              </a:r>
            </a:p>
            <a:p>
              <a:pPr marL="669283" lvl="1" indent="-334641" algn="just">
                <a:lnSpc>
                  <a:spcPts val="4339"/>
                </a:lnSpc>
                <a:buFont typeface="Arial"/>
                <a:buChar char="•"/>
              </a:pPr>
              <a:r>
                <a:rPr lang="en-US" sz="30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brak zwolnień</a:t>
              </a:r>
            </a:p>
            <a:p>
              <a:pPr marL="669283" lvl="1" indent="-334641" algn="just">
                <a:lnSpc>
                  <a:spcPts val="4339"/>
                </a:lnSpc>
                <a:buFont typeface="Arial"/>
                <a:buChar char="•"/>
              </a:pPr>
              <a:r>
                <a:rPr lang="en-US" sz="30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ciągłość edukacyjna i obwodowa</a:t>
              </a:r>
            </a:p>
            <a:p>
              <a:pPr marL="669283" lvl="1" indent="-334641" algn="just">
                <a:lnSpc>
                  <a:spcPts val="4339"/>
                </a:lnSpc>
                <a:buFont typeface="Arial"/>
                <a:buChar char="•"/>
              </a:pPr>
              <a:r>
                <a:rPr lang="en-US" sz="30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możliwość inwestowania w jakość nauczania</a:t>
              </a:r>
            </a:p>
            <a:p>
              <a:pPr marL="669283" lvl="1" indent="-334641" algn="just">
                <a:lnSpc>
                  <a:spcPts val="4339"/>
                </a:lnSpc>
                <a:buFont typeface="Arial"/>
                <a:buChar char="•"/>
              </a:pPr>
              <a:r>
                <a:rPr lang="en-US" sz="30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stabilne finanse gminy</a:t>
              </a:r>
            </a:p>
            <a:p>
              <a:pPr marL="669283" lvl="1" indent="-334641" algn="just">
                <a:lnSpc>
                  <a:spcPts val="4339"/>
                </a:lnSpc>
                <a:buFont typeface="Arial"/>
                <a:buChar char="•"/>
              </a:pPr>
              <a:r>
                <a:rPr lang="en-US" sz="30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jasna struktura organizacyjna.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3429000" y="9120644"/>
            <a:ext cx="10891344" cy="5239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 i="1" dirty="0">
                <a:solidFill>
                  <a:srgbClr val="023F03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To </a:t>
            </a:r>
            <a:r>
              <a:rPr lang="en-US" sz="3000" b="1" i="1" dirty="0" err="1">
                <a:solidFill>
                  <a:srgbClr val="023F03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wariant</a:t>
            </a:r>
            <a:r>
              <a:rPr lang="en-US" sz="3000" b="1" i="1" dirty="0">
                <a:solidFill>
                  <a:srgbClr val="023F03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 </a:t>
            </a:r>
            <a:r>
              <a:rPr lang="en-US" sz="3000" b="1" i="1" dirty="0" err="1">
                <a:solidFill>
                  <a:srgbClr val="023F03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kompletny</a:t>
            </a:r>
            <a:r>
              <a:rPr lang="en-US" sz="3000" b="1" i="1" dirty="0">
                <a:solidFill>
                  <a:srgbClr val="023F03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 </a:t>
            </a:r>
            <a:r>
              <a:rPr lang="en-US" sz="3000" b="1" i="1" dirty="0" err="1">
                <a:solidFill>
                  <a:srgbClr val="023F03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i</a:t>
            </a:r>
            <a:r>
              <a:rPr lang="en-US" sz="3000" b="1" i="1" dirty="0">
                <a:solidFill>
                  <a:srgbClr val="023F03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 </a:t>
            </a:r>
            <a:r>
              <a:rPr lang="en-US" sz="3000" b="1" i="1" dirty="0" err="1">
                <a:solidFill>
                  <a:srgbClr val="023F03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bezpieczny</a:t>
            </a:r>
            <a:r>
              <a:rPr lang="en-US" sz="3000" b="1" i="1" dirty="0">
                <a:solidFill>
                  <a:srgbClr val="023F03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 </a:t>
            </a:r>
            <a:r>
              <a:rPr lang="en-US" sz="3000" b="1" i="1" dirty="0" err="1">
                <a:solidFill>
                  <a:srgbClr val="023F03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dla</a:t>
            </a:r>
            <a:r>
              <a:rPr lang="en-US" sz="3000" b="1" i="1" dirty="0">
                <a:solidFill>
                  <a:srgbClr val="023F03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 </a:t>
            </a:r>
            <a:r>
              <a:rPr lang="en-US" sz="3000" b="1" i="1" dirty="0" err="1">
                <a:solidFill>
                  <a:srgbClr val="023F03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dzieci</a:t>
            </a:r>
            <a:r>
              <a:rPr lang="en-US" sz="3000" b="1" i="1" dirty="0">
                <a:solidFill>
                  <a:srgbClr val="023F03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 </a:t>
            </a:r>
            <a:r>
              <a:rPr lang="en-US" sz="3000" b="1" i="1" dirty="0" err="1">
                <a:solidFill>
                  <a:srgbClr val="023F03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i</a:t>
            </a:r>
            <a:r>
              <a:rPr lang="en-US" sz="3000" b="1" i="1" dirty="0">
                <a:solidFill>
                  <a:srgbClr val="023F03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 </a:t>
            </a:r>
            <a:r>
              <a:rPr lang="en-US" sz="3000" b="1" i="1" dirty="0" err="1">
                <a:solidFill>
                  <a:srgbClr val="023F03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budżetu</a:t>
            </a:r>
            <a:r>
              <a:rPr lang="en-US" sz="3000" b="1" i="1" dirty="0">
                <a:solidFill>
                  <a:srgbClr val="023F03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503104" y="175979"/>
            <a:ext cx="4975948" cy="340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7"/>
              </a:lnSpc>
              <a:spcBef>
                <a:spcPct val="0"/>
              </a:spcBef>
            </a:pPr>
            <a:r>
              <a:rPr lang="en-US" sz="2139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BLOK II - Reorganizacja oświaty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6554006" cy="36866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554006" cy="3686628"/>
            </a:xfrm>
            <a:custGeom>
              <a:avLst/>
              <a:gdLst/>
              <a:ahLst/>
              <a:cxnLst/>
              <a:rect l="l" t="t" r="r" b="b"/>
              <a:pathLst>
                <a:path w="6554006" h="3686628">
                  <a:moveTo>
                    <a:pt x="10583" y="0"/>
                  </a:moveTo>
                  <a:lnTo>
                    <a:pt x="6543423" y="0"/>
                  </a:lnTo>
                  <a:cubicBezTo>
                    <a:pt x="6546230" y="0"/>
                    <a:pt x="6548922" y="1115"/>
                    <a:pt x="6550906" y="3100"/>
                  </a:cubicBezTo>
                  <a:cubicBezTo>
                    <a:pt x="6552891" y="5085"/>
                    <a:pt x="6554006" y="7776"/>
                    <a:pt x="6554006" y="10583"/>
                  </a:cubicBezTo>
                  <a:lnTo>
                    <a:pt x="6554006" y="3676045"/>
                  </a:lnTo>
                  <a:cubicBezTo>
                    <a:pt x="6554006" y="3678852"/>
                    <a:pt x="6552891" y="3681544"/>
                    <a:pt x="6550906" y="3683529"/>
                  </a:cubicBezTo>
                  <a:cubicBezTo>
                    <a:pt x="6548922" y="3685513"/>
                    <a:pt x="6546230" y="3686628"/>
                    <a:pt x="6543423" y="3686628"/>
                  </a:cubicBezTo>
                  <a:lnTo>
                    <a:pt x="10583" y="3686628"/>
                  </a:lnTo>
                  <a:cubicBezTo>
                    <a:pt x="7776" y="3686628"/>
                    <a:pt x="5085" y="3685513"/>
                    <a:pt x="3100" y="3683529"/>
                  </a:cubicBezTo>
                  <a:cubicBezTo>
                    <a:pt x="1115" y="3681544"/>
                    <a:pt x="0" y="3678852"/>
                    <a:pt x="0" y="3676045"/>
                  </a:cubicBezTo>
                  <a:lnTo>
                    <a:pt x="0" y="10583"/>
                  </a:lnTo>
                  <a:cubicBezTo>
                    <a:pt x="0" y="7776"/>
                    <a:pt x="1115" y="5085"/>
                    <a:pt x="3100" y="3100"/>
                  </a:cubicBezTo>
                  <a:cubicBezTo>
                    <a:pt x="5085" y="1115"/>
                    <a:pt x="7776" y="0"/>
                    <a:pt x="1058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33350" cap="rnd">
              <a:solidFill>
                <a:srgbClr val="75B461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6554006" cy="37247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3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591807" y="557657"/>
            <a:ext cx="16730267" cy="1911350"/>
            <a:chOff x="0" y="0"/>
            <a:chExt cx="22307023" cy="2548467"/>
          </a:xfrm>
        </p:grpSpPr>
        <p:sp>
          <p:nvSpPr>
            <p:cNvPr id="6" name="TextBox 6"/>
            <p:cNvSpPr txBox="1"/>
            <p:nvPr/>
          </p:nvSpPr>
          <p:spPr>
            <a:xfrm>
              <a:off x="0" y="-57150"/>
              <a:ext cx="22307023" cy="12508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080"/>
                </a:lnSpc>
                <a:spcBef>
                  <a:spcPct val="0"/>
                </a:spcBef>
              </a:pPr>
              <a:r>
                <a:rPr lang="en-US" sz="5900" b="1">
                  <a:solidFill>
                    <a:srgbClr val="332C6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PYTANIA I ODPOWIEDZI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872103"/>
              <a:ext cx="22307023" cy="6763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68090" y="198479"/>
            <a:ext cx="1980731" cy="1660443"/>
          </a:xfrm>
          <a:custGeom>
            <a:avLst/>
            <a:gdLst/>
            <a:ahLst/>
            <a:cxnLst/>
            <a:rect l="l" t="t" r="r" b="b"/>
            <a:pathLst>
              <a:path w="1980731" h="1660443">
                <a:moveTo>
                  <a:pt x="0" y="0"/>
                </a:moveTo>
                <a:lnTo>
                  <a:pt x="1980731" y="0"/>
                </a:lnTo>
                <a:lnTo>
                  <a:pt x="1980731" y="1660442"/>
                </a:lnTo>
                <a:lnTo>
                  <a:pt x="0" y="16604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7369913" y="9258300"/>
            <a:ext cx="647643" cy="772570"/>
          </a:xfrm>
          <a:custGeom>
            <a:avLst/>
            <a:gdLst/>
            <a:ahLst/>
            <a:cxnLst/>
            <a:rect l="l" t="t" r="r" b="b"/>
            <a:pathLst>
              <a:path w="647643" h="772570">
                <a:moveTo>
                  <a:pt x="0" y="0"/>
                </a:moveTo>
                <a:lnTo>
                  <a:pt x="647644" y="0"/>
                </a:lnTo>
                <a:lnTo>
                  <a:pt x="647644" y="772570"/>
                </a:lnTo>
                <a:lnTo>
                  <a:pt x="0" y="7725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0" name="AutoShape 10"/>
          <p:cNvSpPr/>
          <p:nvPr/>
        </p:nvSpPr>
        <p:spPr>
          <a:xfrm>
            <a:off x="780500" y="1651140"/>
            <a:ext cx="16230600" cy="47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Freeform 11"/>
          <p:cNvSpPr/>
          <p:nvPr/>
        </p:nvSpPr>
        <p:spPr>
          <a:xfrm>
            <a:off x="1139313" y="2585746"/>
            <a:ext cx="16230600" cy="6228493"/>
          </a:xfrm>
          <a:custGeom>
            <a:avLst/>
            <a:gdLst/>
            <a:ahLst/>
            <a:cxnLst/>
            <a:rect l="l" t="t" r="r" b="b"/>
            <a:pathLst>
              <a:path w="16230600" h="6228493">
                <a:moveTo>
                  <a:pt x="0" y="0"/>
                </a:moveTo>
                <a:lnTo>
                  <a:pt x="16230600" y="0"/>
                </a:lnTo>
                <a:lnTo>
                  <a:pt x="16230600" y="6228492"/>
                </a:lnTo>
                <a:lnTo>
                  <a:pt x="0" y="622849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1000"/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780500" y="2307614"/>
            <a:ext cx="16230600" cy="54144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9"/>
              </a:lnSpc>
              <a:spcBef>
                <a:spcPct val="0"/>
              </a:spcBef>
            </a:pPr>
            <a:r>
              <a:rPr lang="en-US" sz="3699" b="1" dirty="0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ZAPRASZAMY DO ZADAWANIA PYTAŃ</a:t>
            </a:r>
          </a:p>
          <a:p>
            <a:pPr algn="ctr">
              <a:lnSpc>
                <a:spcPts val="7880"/>
              </a:lnSpc>
            </a:pPr>
            <a:r>
              <a:rPr lang="en-US" sz="3699" dirty="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- </a:t>
            </a:r>
            <a:r>
              <a:rPr lang="en-US" sz="3699" dirty="0" err="1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najpierw</a:t>
            </a:r>
            <a:r>
              <a:rPr lang="en-US" sz="3699" dirty="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3699" dirty="0" err="1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pytania</a:t>
            </a:r>
            <a:r>
              <a:rPr lang="en-US" sz="3699" dirty="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3699" dirty="0" err="1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dotyczące</a:t>
            </a:r>
            <a:r>
              <a:rPr lang="en-US" sz="3699" dirty="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3699" dirty="0" err="1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Bloku</a:t>
            </a:r>
            <a:r>
              <a:rPr lang="en-US" sz="3699" dirty="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I </a:t>
            </a:r>
            <a:r>
              <a:rPr lang="en-US" sz="3699" dirty="0" err="1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czyli</a:t>
            </a:r>
            <a:r>
              <a:rPr lang="en-US" sz="3699" dirty="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3699" dirty="0" err="1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sytuacji</a:t>
            </a:r>
            <a:r>
              <a:rPr lang="en-US" sz="3699" dirty="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3699" dirty="0" err="1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finansowej</a:t>
            </a:r>
            <a:r>
              <a:rPr lang="en-US" sz="3699" dirty="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3699" dirty="0" err="1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gminy</a:t>
            </a:r>
            <a:r>
              <a:rPr lang="en-US" sz="3699" dirty="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.</a:t>
            </a:r>
          </a:p>
          <a:p>
            <a:pPr algn="ctr">
              <a:lnSpc>
                <a:spcPts val="4809"/>
              </a:lnSpc>
              <a:spcBef>
                <a:spcPct val="0"/>
              </a:spcBef>
            </a:pPr>
            <a:r>
              <a:rPr lang="en-US" sz="3699" dirty="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- </a:t>
            </a:r>
            <a:r>
              <a:rPr lang="en-US" sz="3699" dirty="0" err="1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następnie</a:t>
            </a:r>
            <a:r>
              <a:rPr lang="en-US" sz="3699" dirty="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3699" dirty="0" err="1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pytania</a:t>
            </a:r>
            <a:r>
              <a:rPr lang="en-US" sz="3699" dirty="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3699" dirty="0" err="1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dotyczące</a:t>
            </a:r>
            <a:r>
              <a:rPr lang="en-US" sz="3699" dirty="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3699" dirty="0" err="1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Bloku</a:t>
            </a:r>
            <a:r>
              <a:rPr lang="en-US" sz="3699" dirty="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II </a:t>
            </a:r>
            <a:r>
              <a:rPr lang="en-US" sz="3699" dirty="0" err="1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czyli</a:t>
            </a:r>
            <a:r>
              <a:rPr lang="en-US" sz="3699" dirty="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3699" dirty="0" err="1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reorganizacji</a:t>
            </a:r>
            <a:r>
              <a:rPr lang="en-US" sz="3699" dirty="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3699" dirty="0" err="1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oświaty</a:t>
            </a:r>
            <a:r>
              <a:rPr lang="en-US" sz="3699" dirty="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.</a:t>
            </a:r>
          </a:p>
          <a:p>
            <a:pPr algn="ctr">
              <a:lnSpc>
                <a:spcPts val="4809"/>
              </a:lnSpc>
              <a:spcBef>
                <a:spcPct val="0"/>
              </a:spcBef>
            </a:pPr>
            <a:endParaRPr lang="en-US" sz="3699" dirty="0">
              <a:solidFill>
                <a:srgbClr val="000000"/>
              </a:solidFill>
              <a:latin typeface="Helvetica World"/>
              <a:ea typeface="Helvetica World"/>
              <a:cs typeface="Helvetica World"/>
              <a:sym typeface="Helvetica World"/>
            </a:endParaRPr>
          </a:p>
          <a:p>
            <a:pPr algn="ctr">
              <a:lnSpc>
                <a:spcPts val="4809"/>
              </a:lnSpc>
              <a:spcBef>
                <a:spcPct val="0"/>
              </a:spcBef>
            </a:pPr>
            <a:endParaRPr lang="en-US" sz="3699" dirty="0">
              <a:solidFill>
                <a:srgbClr val="000000"/>
              </a:solidFill>
              <a:latin typeface="Helvetica World"/>
              <a:ea typeface="Helvetica World"/>
              <a:cs typeface="Helvetica World"/>
              <a:sym typeface="Helvetica World"/>
            </a:endParaRPr>
          </a:p>
          <a:p>
            <a:pPr algn="ctr">
              <a:lnSpc>
                <a:spcPts val="4029"/>
              </a:lnSpc>
              <a:spcBef>
                <a:spcPct val="0"/>
              </a:spcBef>
            </a:pPr>
            <a:r>
              <a:rPr lang="en-US" sz="3099" dirty="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3099" b="1" dirty="0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PYTANIA ZADAJEMY WYŁĄCZNIE DO MIKROFONU</a:t>
            </a:r>
          </a:p>
          <a:p>
            <a:pPr algn="ctr">
              <a:lnSpc>
                <a:spcPts val="6974"/>
              </a:lnSpc>
            </a:pPr>
            <a:r>
              <a:rPr lang="en-US" sz="3099" dirty="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- </a:t>
            </a:r>
            <a:r>
              <a:rPr lang="en-US" sz="3099" dirty="0" err="1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dzięki</a:t>
            </a:r>
            <a:r>
              <a:rPr lang="en-US" sz="3099" dirty="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3099" dirty="0" err="1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temu</a:t>
            </a:r>
            <a:r>
              <a:rPr lang="en-US" sz="3099" dirty="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3099" dirty="0" err="1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wszyscy</a:t>
            </a:r>
            <a:r>
              <a:rPr lang="en-US" sz="3099" dirty="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3099" dirty="0" err="1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na</a:t>
            </a:r>
            <a:r>
              <a:rPr lang="en-US" sz="3099" dirty="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3099" dirty="0" err="1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sali</a:t>
            </a:r>
            <a:r>
              <a:rPr lang="en-US" sz="3099" dirty="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3099" dirty="0" err="1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i</a:t>
            </a:r>
            <a:r>
              <a:rPr lang="en-US" sz="3099" dirty="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w </a:t>
            </a:r>
            <a:r>
              <a:rPr lang="en-US" sz="3099" dirty="0" err="1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nagraniu</a:t>
            </a:r>
            <a:r>
              <a:rPr lang="en-US" sz="3099" dirty="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3099" dirty="0" err="1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dobrze</a:t>
            </a:r>
            <a:r>
              <a:rPr lang="en-US" sz="3099" dirty="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3099" dirty="0" err="1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usłyszą</a:t>
            </a:r>
            <a:r>
              <a:rPr lang="en-US" sz="3099" dirty="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3099" dirty="0" err="1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pytanie</a:t>
            </a:r>
            <a:endParaRPr lang="en-US" sz="3099" dirty="0">
              <a:solidFill>
                <a:srgbClr val="000000"/>
              </a:solidFill>
              <a:latin typeface="Helvetica World"/>
              <a:ea typeface="Helvetica World"/>
              <a:cs typeface="Helvetica World"/>
              <a:sym typeface="Helvetica World"/>
            </a:endParaRPr>
          </a:p>
          <a:p>
            <a:pPr algn="ctr">
              <a:lnSpc>
                <a:spcPts val="4029"/>
              </a:lnSpc>
              <a:spcBef>
                <a:spcPct val="0"/>
              </a:spcBef>
            </a:pPr>
            <a:r>
              <a:rPr lang="en-US" sz="3099" dirty="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- to </a:t>
            </a:r>
            <a:r>
              <a:rPr lang="en-US" sz="3099" dirty="0" err="1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także</a:t>
            </a:r>
            <a:r>
              <a:rPr lang="en-US" sz="3099" dirty="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3099" dirty="0" err="1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ułatwi</a:t>
            </a:r>
            <a:r>
              <a:rPr lang="en-US" sz="3099" dirty="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3099" dirty="0" err="1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udzielenie</a:t>
            </a:r>
            <a:r>
              <a:rPr lang="en-US" sz="3099" dirty="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3099" dirty="0" err="1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jasnej</a:t>
            </a:r>
            <a:r>
              <a:rPr lang="en-US" sz="3099" dirty="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3099" dirty="0" err="1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odpowiedzi</a:t>
            </a:r>
            <a:endParaRPr lang="en-US" sz="3099" dirty="0">
              <a:solidFill>
                <a:srgbClr val="000000"/>
              </a:solidFill>
              <a:latin typeface="Helvetica World"/>
              <a:ea typeface="Helvetica World"/>
              <a:cs typeface="Helvetica World"/>
              <a:sym typeface="Helvetica Wor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480746" y="9092371"/>
            <a:ext cx="11326508" cy="7575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89"/>
              </a:lnSpc>
              <a:spcBef>
                <a:spcPct val="0"/>
              </a:spcBef>
            </a:pPr>
            <a:r>
              <a:rPr lang="en-US" sz="2299" b="1" i="1" dirty="0" err="1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Jeśli</a:t>
            </a:r>
            <a:r>
              <a:rPr lang="en-US" sz="2299" b="1" i="1" dirty="0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 </a:t>
            </a:r>
            <a:r>
              <a:rPr lang="en-US" sz="2299" b="1" i="1" dirty="0" err="1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nie</a:t>
            </a:r>
            <a:r>
              <a:rPr lang="en-US" sz="2299" b="1" i="1" dirty="0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 </a:t>
            </a:r>
            <a:r>
              <a:rPr lang="en-US" sz="2299" b="1" i="1" dirty="0" err="1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będziemy</a:t>
            </a:r>
            <a:r>
              <a:rPr lang="en-US" sz="2299" b="1" i="1" dirty="0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 </a:t>
            </a:r>
            <a:r>
              <a:rPr lang="en-US" sz="2299" b="1" i="1" dirty="0" err="1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mogli</a:t>
            </a:r>
            <a:r>
              <a:rPr lang="en-US" sz="2299" b="1" i="1" dirty="0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 </a:t>
            </a:r>
            <a:r>
              <a:rPr lang="en-US" sz="2299" b="1" i="1" dirty="0" err="1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odpowiedzieć</a:t>
            </a:r>
            <a:r>
              <a:rPr lang="en-US" sz="2299" b="1" i="1" dirty="0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 </a:t>
            </a:r>
            <a:r>
              <a:rPr lang="en-US" sz="2299" b="1" i="1" dirty="0" err="1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na</a:t>
            </a:r>
            <a:r>
              <a:rPr lang="en-US" sz="2299" b="1" i="1" dirty="0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 </a:t>
            </a:r>
            <a:r>
              <a:rPr lang="en-US" sz="2299" b="1" i="1" dirty="0" err="1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dane</a:t>
            </a:r>
            <a:r>
              <a:rPr lang="en-US" sz="2299" b="1" i="1" dirty="0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 </a:t>
            </a:r>
            <a:r>
              <a:rPr lang="en-US" sz="2299" b="1" i="1" dirty="0" err="1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pytanie</a:t>
            </a:r>
            <a:r>
              <a:rPr lang="en-US" sz="2299" b="1" i="1" dirty="0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 od </a:t>
            </a:r>
            <a:r>
              <a:rPr lang="en-US" sz="2299" b="1" i="1" dirty="0" err="1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razu</a:t>
            </a:r>
            <a:r>
              <a:rPr lang="en-US" sz="2299" b="1" i="1" dirty="0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,</a:t>
            </a:r>
          </a:p>
          <a:p>
            <a:pPr algn="ctr">
              <a:lnSpc>
                <a:spcPts val="2989"/>
              </a:lnSpc>
              <a:spcBef>
                <a:spcPct val="0"/>
              </a:spcBef>
            </a:pPr>
            <a:r>
              <a:rPr lang="en-US" sz="2299" b="1" i="1" dirty="0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 </a:t>
            </a:r>
            <a:r>
              <a:rPr lang="en-US" sz="2299" b="1" i="1" dirty="0" err="1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przygotujemy</a:t>
            </a:r>
            <a:r>
              <a:rPr lang="en-US" sz="2299" b="1" i="1" dirty="0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 </a:t>
            </a:r>
            <a:r>
              <a:rPr lang="en-US" sz="2299" b="1" i="1" dirty="0" err="1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odpowiedź</a:t>
            </a:r>
            <a:r>
              <a:rPr lang="en-US" sz="2299" b="1" i="1" dirty="0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 </a:t>
            </a:r>
            <a:r>
              <a:rPr lang="en-US" sz="2299" b="1" i="1" dirty="0" err="1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pisemną</a:t>
            </a:r>
            <a:r>
              <a:rPr lang="en-US" sz="2299" b="1" i="1" dirty="0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 w </a:t>
            </a:r>
            <a:r>
              <a:rPr lang="en-US" sz="2299" b="1" i="1" dirty="0" err="1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najkrótszym</a:t>
            </a:r>
            <a:r>
              <a:rPr lang="en-US" sz="2299" b="1" i="1" dirty="0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 </a:t>
            </a:r>
            <a:r>
              <a:rPr lang="en-US" sz="2299" b="1" i="1" dirty="0" err="1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możliwym</a:t>
            </a:r>
            <a:r>
              <a:rPr lang="en-US" sz="2299" b="1" i="1" dirty="0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 </a:t>
            </a:r>
            <a:r>
              <a:rPr lang="en-US" sz="2299" b="1" i="1" dirty="0" err="1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terminie</a:t>
            </a:r>
            <a:r>
              <a:rPr lang="en-US" sz="2299" b="1" i="1" dirty="0">
                <a:solidFill>
                  <a:srgbClr val="00000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360887" y="160731"/>
            <a:ext cx="4975948" cy="340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7"/>
              </a:lnSpc>
              <a:spcBef>
                <a:spcPct val="0"/>
              </a:spcBef>
            </a:pPr>
            <a:r>
              <a:rPr lang="en-US" sz="2139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BLOK III - Dyskusja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2096</Words>
  <Application>Microsoft Office PowerPoint</Application>
  <PresentationFormat>Niestandardowy</PresentationFormat>
  <Paragraphs>444</Paragraphs>
  <Slides>35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13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35</vt:i4>
      </vt:variant>
    </vt:vector>
  </HeadingPairs>
  <TitlesOfParts>
    <vt:vector size="49" baseType="lpstr">
      <vt:lpstr>Poppins Bold</vt:lpstr>
      <vt:lpstr>DM Sans Italics</vt:lpstr>
      <vt:lpstr>Poppins</vt:lpstr>
      <vt:lpstr>Helvetica World</vt:lpstr>
      <vt:lpstr>Neue Montreal Bold</vt:lpstr>
      <vt:lpstr>Poppins Italics</vt:lpstr>
      <vt:lpstr>Neue Montreal</vt:lpstr>
      <vt:lpstr>Arial</vt:lpstr>
      <vt:lpstr>DM Sans Bold</vt:lpstr>
      <vt:lpstr>Calibri</vt:lpstr>
      <vt:lpstr>DM Sans Bold Italics</vt:lpstr>
      <vt:lpstr>Helvetica World Bold</vt:lpstr>
      <vt:lpstr>DM Sans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Wstęp</dc:title>
  <dc:creator>Katarzyna Sadowska</dc:creator>
  <cp:lastModifiedBy>Katarzyna Sadowska</cp:lastModifiedBy>
  <cp:revision>2</cp:revision>
  <dcterms:created xsi:type="dcterms:W3CDTF">2006-08-16T00:00:00Z</dcterms:created>
  <dcterms:modified xsi:type="dcterms:W3CDTF">2025-12-01T13:06:32Z</dcterms:modified>
  <dc:identifier>DAG532ppZAs</dc:identifier>
</cp:coreProperties>
</file>